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310" r:id="rId2"/>
    <p:sldId id="279" r:id="rId3"/>
    <p:sldId id="282" r:id="rId4"/>
    <p:sldId id="309" r:id="rId5"/>
    <p:sldId id="283" r:id="rId6"/>
    <p:sldId id="261" r:id="rId7"/>
    <p:sldId id="291" r:id="rId8"/>
    <p:sldId id="293" r:id="rId9"/>
    <p:sldId id="294" r:id="rId10"/>
    <p:sldId id="292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12" r:id="rId24"/>
    <p:sldId id="311" r:id="rId25"/>
    <p:sldId id="29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A9C2"/>
    <a:srgbClr val="EDC3C2"/>
    <a:srgbClr val="F2EA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39"/>
    <p:restoredTop sz="94724"/>
  </p:normalViewPr>
  <p:slideViewPr>
    <p:cSldViewPr snapToGrid="0">
      <p:cViewPr>
        <p:scale>
          <a:sx n="120" d="100"/>
          <a:sy n="120" d="100"/>
        </p:scale>
        <p:origin x="64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FCF1CA-1EF4-8541-88C2-7128EDC81E2C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547659-C21A-9648-9FCA-C328DECAC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29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82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application of the word function to T terminates producing a simple grammar (because our well-formed types </a:t>
            </a:r>
            <a:r>
              <a:rPr lang="en-US" dirty="0" err="1"/>
              <a:t>normalise</a:t>
            </a:r>
            <a:r>
              <a:rPr lang="en-US" dirty="0"/>
              <a:t>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431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Mention that formal proofs are present in </a:t>
            </a:r>
            <a:r>
              <a:rPr lang="en-US" dirty="0" err="1"/>
              <a:t>Poças</a:t>
            </a:r>
            <a:r>
              <a:rPr lang="en-US" dirty="0"/>
              <a:t> work?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683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QR code freest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72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; </a:t>
            </a:r>
            <a:r>
              <a:rPr lang="en-US" dirty="0" err="1"/>
              <a:t>aplicado</a:t>
            </a:r>
            <a:r>
              <a:rPr lang="en-US" dirty="0"/>
              <a:t> a T1, </a:t>
            </a:r>
            <a:r>
              <a:rPr lang="en-US" dirty="0" err="1"/>
              <a:t>aplicado</a:t>
            </a:r>
            <a:r>
              <a:rPr lang="en-US" dirty="0"/>
              <a:t> a T2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03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61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Dual </a:t>
            </a:r>
            <a:r>
              <a:rPr lang="en-US" dirty="0" err="1"/>
              <a:t>internalised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493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R-D; </a:t>
            </a:r>
            <a:r>
              <a:rPr lang="en-US" dirty="0" err="1"/>
              <a:t>juntar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70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790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T is pre-</a:t>
            </a:r>
            <a:r>
              <a:rPr lang="en-US" dirty="0" err="1"/>
              <a:t>kinded</a:t>
            </a:r>
            <a:r>
              <a:rPr lang="en-US" dirty="0"/>
              <a:t>, T norm terminates.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047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T is pre-</a:t>
            </a:r>
            <a:r>
              <a:rPr lang="en-US" dirty="0" err="1"/>
              <a:t>kinded</a:t>
            </a:r>
            <a:r>
              <a:rPr lang="en-US" dirty="0"/>
              <a:t>, T norm terminates.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680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application of the word function to T terminates producing a simple grammar (because our well-formed types </a:t>
            </a:r>
            <a:r>
              <a:rPr lang="en-US" dirty="0" err="1"/>
              <a:t>normalise</a:t>
            </a:r>
            <a:r>
              <a:rPr lang="en-US" dirty="0"/>
              <a:t>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334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9273F-7504-1260-8481-035895BE70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8138FC-3EFC-7AEB-4DEB-44121BDC9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5F386-A105-0EAB-0EDA-E36B863B7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1D264-B24A-D18A-6D69-9F9CF8E07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C49EA-20B9-8807-ACD5-871C331E4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788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FD050-EC2B-8924-1003-A44404B7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4A47EA-39EC-796A-8012-0FA24A3D8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39B16-D57E-2525-8227-CEB5E1531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75919-BC0B-739E-ED03-5A1B10350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24B05-8713-DEFF-3772-0BC5CBB9C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22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1E4977-B736-6E52-1770-5FD0297B70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C2B4E-C822-E463-3C0E-8EDF0FCDA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0AC20-E081-7F0B-53EB-1C6917BC8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0A7AB-7392-2310-16C2-6A3535B06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3B2C3-EE35-38B7-E9C8-52243348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8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C16F2-1834-048C-E1E5-85871CAC3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43F90-067A-1BD5-FFC1-D785FE526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DDD96-E287-CC0A-7D96-EFA226FBC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A4B38-DDD6-950C-9E1A-CB347D2EB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AC156-E48A-4550-3785-C639D92B0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2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12C38-5F96-8E3B-76C2-E166896C5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06028-3D55-E415-F702-59831EAF4E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209CA-A3D0-1D9C-002F-381A01C45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8882A1-D433-8ECC-D450-22D501D43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11E8E-2F3B-F520-FB4C-D7AAF5055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12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FC1F7-E225-EDD2-2E98-74EA5B448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5605A-2EA9-D37F-6C4C-A59F81EEFE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328317-7CA7-9419-9F1F-F7319152DB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36079-33A0-24B9-6902-4A9D7A060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E6F1B-DDC6-AF41-DC08-4452286CB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3A9572-DB97-A5CD-499D-A387653E6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34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1BAAF-496E-F2A3-6B60-75DCB92B5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588D3B-12FD-CD95-414C-D8A4E48BF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B0186-002C-A70B-1EC2-6AC41EEF25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DA6F9F-E928-9014-0B09-B5F60BF070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E57E14-7526-50FE-2204-BD18760195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2F668-7FD4-2CCA-1088-4E187221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DF1E6-DF03-F7C9-61E0-834668889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20F2ED-F9E6-5D93-120C-3CA287A4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4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CE250-15AE-5165-1C93-FFF6B1118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6627D-732D-A057-2DC5-7D8478575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82292E-A2D6-D427-E2A9-B8ED55D9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DE8752-571E-EC6F-7C03-2619FB68F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8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5CFD7-0341-17D2-86B2-82EF10461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7B53F2-078A-D9F4-0616-9647DEC09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8BF1D-5797-2EA6-5F88-546E9E6D9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20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E6711-469A-FEB4-9CB9-5D8AC2227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5A3CB-A091-C092-1C8F-97406664F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9C009-D719-7E56-C615-6F5256C33A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02B37D-3097-5F2B-26A3-C72CB4816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539E43-76DE-CC2A-E329-9C8A105C4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1AE9E-BFA1-655B-2CBE-DD61673FE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29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D1BF1-2106-C47F-3C3E-E3C57F507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FF50D-579A-51E0-8283-208A399208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1BD20-BF92-A493-B6E3-CDEE882AD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9D64C-998A-59BB-4F36-AC971A1DC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E724B3-C67D-F985-7487-EDD9FAB4D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D24123-DBC9-654D-3660-05ED8E970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590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3EC878-CDA8-F12B-DB0D-AEFBF9D2A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4A6ED-BE12-080F-27A7-58EF9498D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C1B4E-0F0E-C5F9-F4DC-1202A7909D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5279DD-01D5-524E-9992-E36B6FF62298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8A6BB-AE03-B40C-74EF-C73F06BCE4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4EFE5-5BF3-0AE7-5216-5F3A118D5D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3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18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204608">
            <a:off x="-3955708" y="2495188"/>
            <a:ext cx="7670363" cy="7363548"/>
          </a:xfrm>
          <a:custGeom>
            <a:avLst/>
            <a:gdLst/>
            <a:ahLst/>
            <a:cxnLst/>
            <a:rect l="l" t="t" r="r" b="b"/>
            <a:pathLst>
              <a:path w="11505544" h="11045322">
                <a:moveTo>
                  <a:pt x="0" y="0"/>
                </a:moveTo>
                <a:lnTo>
                  <a:pt x="11505544" y="0"/>
                </a:lnTo>
                <a:lnTo>
                  <a:pt x="11505544" y="11045322"/>
                </a:lnTo>
                <a:lnTo>
                  <a:pt x="0" y="110453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685800" y="681038"/>
            <a:ext cx="8228217" cy="3789647"/>
            <a:chOff x="0" y="-9525"/>
            <a:chExt cx="16456433" cy="5032804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6456433" cy="45191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500"/>
                </a:lnSpc>
              </a:pPr>
              <a:r>
                <a:rPr lang="en-US" sz="7200" dirty="0"/>
                <a:t>Integrating Type Operators into the </a:t>
              </a:r>
              <a:r>
                <a:rPr lang="en-US" sz="7200" dirty="0" err="1"/>
                <a:t>FreeST</a:t>
              </a:r>
              <a:r>
                <a:rPr lang="en-US" sz="7200" dirty="0"/>
                <a:t> Programming Language</a:t>
              </a:r>
              <a:endParaRPr lang="en-US" sz="72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543011"/>
              <a:ext cx="15381457" cy="4802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400" dirty="0" err="1"/>
                <a:t>INForum</a:t>
              </a:r>
              <a:r>
                <a:rPr lang="en-US" sz="2400" dirty="0"/>
                <a:t>, Lisbon, 5</a:t>
              </a:r>
              <a:r>
                <a:rPr lang="en-US" sz="2400" baseline="30000" dirty="0"/>
                <a:t>th</a:t>
              </a:r>
              <a:r>
                <a:rPr lang="en-US" sz="2400" dirty="0"/>
                <a:t> September 2024</a:t>
              </a:r>
              <a:endParaRPr lang="en-US" sz="24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85800" y="5548313"/>
            <a:ext cx="4963886" cy="938931"/>
            <a:chOff x="0" y="-28575"/>
            <a:chExt cx="7074949" cy="1877865"/>
          </a:xfrm>
        </p:grpSpPr>
        <p:sp>
          <p:nvSpPr>
            <p:cNvPr id="7" name="TextBox 7"/>
            <p:cNvSpPr txBox="1"/>
            <p:nvPr/>
          </p:nvSpPr>
          <p:spPr>
            <a:xfrm>
              <a:off x="0" y="628440"/>
              <a:ext cx="7074949" cy="1220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Advisors: Diana Costa, Vasco T. Vasconcelos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7074949" cy="5879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b="1" dirty="0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Paula Lopes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351789" y="5574877"/>
            <a:ext cx="4146552" cy="293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26"/>
              </a:lnSpc>
            </a:pPr>
            <a:endParaRPr lang="en-US" sz="1866" b="1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10" name="Freeform 10"/>
          <p:cNvSpPr/>
          <p:nvPr/>
        </p:nvSpPr>
        <p:spPr>
          <a:xfrm rot="10586968">
            <a:off x="8615707" y="-1242046"/>
            <a:ext cx="8314577" cy="7981994"/>
          </a:xfrm>
          <a:custGeom>
            <a:avLst/>
            <a:gdLst/>
            <a:ahLst/>
            <a:cxnLst/>
            <a:rect l="l" t="t" r="r" b="b"/>
            <a:pathLst>
              <a:path w="12471866" h="11972991">
                <a:moveTo>
                  <a:pt x="0" y="0"/>
                </a:moveTo>
                <a:lnTo>
                  <a:pt x="12471866" y="0"/>
                </a:lnTo>
                <a:lnTo>
                  <a:pt x="12471866" y="11972992"/>
                </a:lnTo>
                <a:lnTo>
                  <a:pt x="0" y="119729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4259" y="1499901"/>
            <a:ext cx="1866404" cy="3858199"/>
          </a:xfrm>
          <a:custGeom>
            <a:avLst/>
            <a:gdLst/>
            <a:ahLst/>
            <a:cxnLst/>
            <a:rect l="l" t="t" r="r" b="b"/>
            <a:pathLst>
              <a:path w="2799606" h="5787299">
                <a:moveTo>
                  <a:pt x="0" y="0"/>
                </a:moveTo>
                <a:lnTo>
                  <a:pt x="2799606" y="0"/>
                </a:lnTo>
                <a:lnTo>
                  <a:pt x="2799606" y="5787300"/>
                </a:lnTo>
                <a:lnTo>
                  <a:pt x="0" y="5787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3717559" y="2232300"/>
            <a:ext cx="7501091" cy="1042555"/>
            <a:chOff x="188" y="-9525"/>
            <a:chExt cx="14351559" cy="2136717"/>
          </a:xfrm>
        </p:grpSpPr>
        <p:sp>
          <p:nvSpPr>
            <p:cNvPr id="4" name="TextBox 4"/>
            <p:cNvSpPr txBox="1"/>
            <p:nvPr/>
          </p:nvSpPr>
          <p:spPr>
            <a:xfrm>
              <a:off x="188" y="1506917"/>
              <a:ext cx="14351559" cy="620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 type is in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weak head normal form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if no reduction rule can be applied.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Weak Head Normal Form</a:t>
              </a:r>
            </a:p>
          </p:txBody>
        </p:sp>
      </p:grpSp>
      <p:grpSp>
        <p:nvGrpSpPr>
          <p:cNvPr id="7" name="Group 3">
            <a:extLst>
              <a:ext uri="{FF2B5EF4-FFF2-40B4-BE49-F238E27FC236}">
                <a16:creationId xmlns:a16="http://schemas.microsoft.com/office/drawing/2014/main" id="{2E31C2BF-4EEC-3A50-AF26-C2A3D0C2DEFF}"/>
              </a:ext>
            </a:extLst>
          </p:cNvPr>
          <p:cNvGrpSpPr/>
          <p:nvPr/>
        </p:nvGrpSpPr>
        <p:grpSpPr>
          <a:xfrm>
            <a:off x="3717559" y="3580881"/>
            <a:ext cx="7501091" cy="1350332"/>
            <a:chOff x="188" y="-9525"/>
            <a:chExt cx="14351559" cy="276750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5D58452C-7C8B-A796-A51A-EB0C4E6A0824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1251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 type T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normalises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to U, if U is in weak head normal form and U is reached from T in a finite number of reduction steps. </a:t>
              </a:r>
            </a:p>
          </p:txBody>
        </p:sp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811B5E1E-57D1-BE0A-64A5-59F0D52C5C4C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 err="1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Normalisation</a:t>
              </a:r>
              <a:endParaRPr lang="en-US" sz="36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5819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676276"/>
            <a:ext cx="7557704" cy="758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80"/>
              </a:lnSpc>
            </a:pPr>
            <a:r>
              <a:rPr lang="en-US" sz="5066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T does not </a:t>
            </a:r>
            <a:r>
              <a:rPr lang="en-US" sz="5066" dirty="0" err="1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normalise</a:t>
            </a:r>
            <a:endParaRPr lang="en-US" sz="5066" dirty="0">
              <a:solidFill>
                <a:srgbClr val="000000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877656" y="4673803"/>
            <a:ext cx="2660882" cy="610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26"/>
              </a:lnSpc>
            </a:pPr>
            <a:r>
              <a: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Loop of reductions to itself</a:t>
            </a:r>
          </a:p>
        </p:txBody>
      </p:sp>
      <p:sp>
        <p:nvSpPr>
          <p:cNvPr id="17" name="Freeform 4">
            <a:extLst>
              <a:ext uri="{FF2B5EF4-FFF2-40B4-BE49-F238E27FC236}">
                <a16:creationId xmlns:a16="http://schemas.microsoft.com/office/drawing/2014/main" id="{15EFCC40-5D2C-7980-C76D-F3FB74CE76F1}"/>
              </a:ext>
            </a:extLst>
          </p:cNvPr>
          <p:cNvSpPr/>
          <p:nvPr/>
        </p:nvSpPr>
        <p:spPr>
          <a:xfrm>
            <a:off x="4039565" y="2479875"/>
            <a:ext cx="4337064" cy="1898249"/>
          </a:xfrm>
          <a:custGeom>
            <a:avLst/>
            <a:gdLst/>
            <a:ahLst/>
            <a:cxnLst/>
            <a:rect l="l" t="t" r="r" b="b"/>
            <a:pathLst>
              <a:path w="884906" h="318170">
                <a:moveTo>
                  <a:pt x="0" y="0"/>
                </a:moveTo>
                <a:lnTo>
                  <a:pt x="884906" y="0"/>
                </a:lnTo>
                <a:lnTo>
                  <a:pt x="884906" y="318170"/>
                </a:lnTo>
                <a:lnTo>
                  <a:pt x="0" y="318170"/>
                </a:lnTo>
                <a:close/>
              </a:path>
            </a:pathLst>
          </a:custGeom>
          <a:solidFill>
            <a:srgbClr val="EDC2C2"/>
          </a:solidFill>
        </p:spPr>
        <p:txBody>
          <a:bodyPr/>
          <a:lstStyle/>
          <a:p>
            <a:pPr algn="ctr"/>
            <a:r>
              <a:rPr lang="pt-PT" sz="2800" dirty="0"/>
              <a:t>T = </a:t>
            </a:r>
            <a:r>
              <a:rPr lang="el-GR" sz="2800" dirty="0"/>
              <a:t>(λ</a:t>
            </a:r>
            <a:r>
              <a:rPr lang="en-US" sz="2800" dirty="0" err="1"/>
              <a:t>x.xx</a:t>
            </a:r>
            <a:r>
              <a:rPr lang="en-US" sz="2800" dirty="0"/>
              <a:t>)(</a:t>
            </a:r>
            <a:r>
              <a:rPr lang="el-GR" sz="2800" dirty="0"/>
              <a:t>λ</a:t>
            </a:r>
            <a:r>
              <a:rPr lang="en-US" sz="2800" dirty="0" err="1"/>
              <a:t>x.xx</a:t>
            </a:r>
            <a:r>
              <a:rPr lang="en-US" sz="2800" dirty="0"/>
              <a:t>) →</a:t>
            </a:r>
          </a:p>
          <a:p>
            <a:pPr algn="ctr"/>
            <a:r>
              <a:rPr lang="el-GR" sz="2800" dirty="0"/>
              <a:t>(λ</a:t>
            </a:r>
            <a:r>
              <a:rPr lang="en-US" sz="2800" dirty="0" err="1"/>
              <a:t>x.xx</a:t>
            </a:r>
            <a:r>
              <a:rPr lang="en-US" sz="2800" dirty="0"/>
              <a:t>) [(</a:t>
            </a:r>
            <a:r>
              <a:rPr lang="el-GR" sz="2800" dirty="0"/>
              <a:t>λ</a:t>
            </a:r>
            <a:r>
              <a:rPr lang="en-US" sz="2800" dirty="0" err="1"/>
              <a:t>x.xx</a:t>
            </a:r>
            <a:r>
              <a:rPr lang="en-US" sz="2800" dirty="0"/>
              <a:t>)/x] →</a:t>
            </a:r>
          </a:p>
          <a:p>
            <a:pPr algn="ctr"/>
            <a:r>
              <a:rPr lang="el-GR" sz="2800" dirty="0"/>
              <a:t>(λ</a:t>
            </a:r>
            <a:r>
              <a:rPr lang="en-US" sz="2800" dirty="0" err="1"/>
              <a:t>x.xx</a:t>
            </a:r>
            <a:r>
              <a:rPr lang="en-US" sz="2800" dirty="0"/>
              <a:t>)(</a:t>
            </a:r>
            <a:r>
              <a:rPr lang="el-GR" sz="2800" dirty="0"/>
              <a:t>λ</a:t>
            </a:r>
            <a:r>
              <a:rPr lang="en-US" sz="2800" dirty="0" err="1"/>
              <a:t>x.xx</a:t>
            </a:r>
            <a:r>
              <a:rPr lang="en-US" sz="2800" dirty="0"/>
              <a:t>)  →</a:t>
            </a:r>
          </a:p>
          <a:p>
            <a:pPr algn="ctr"/>
            <a:r>
              <a:rPr lang="en-US" sz="2800" dirty="0"/>
              <a:t> …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676276"/>
            <a:ext cx="7557704" cy="758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80"/>
              </a:lnSpc>
            </a:pPr>
            <a:r>
              <a:rPr lang="en-US" sz="5066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U does not </a:t>
            </a:r>
            <a:r>
              <a:rPr lang="en-US" sz="5066" dirty="0" err="1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normalise</a:t>
            </a:r>
            <a:endParaRPr lang="en-US" sz="5066" dirty="0">
              <a:solidFill>
                <a:srgbClr val="000000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765558" y="4928446"/>
            <a:ext cx="2660882" cy="302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26"/>
              </a:lnSpc>
            </a:pPr>
            <a:r>
              <a: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Trailing Skip.</a:t>
            </a:r>
          </a:p>
        </p:txBody>
      </p:sp>
      <p:sp>
        <p:nvSpPr>
          <p:cNvPr id="18" name="Freeform 4">
            <a:extLst>
              <a:ext uri="{FF2B5EF4-FFF2-40B4-BE49-F238E27FC236}">
                <a16:creationId xmlns:a16="http://schemas.microsoft.com/office/drawing/2014/main" id="{4A2FE6E4-9F00-245A-8D66-3061B909F0AF}"/>
              </a:ext>
            </a:extLst>
          </p:cNvPr>
          <p:cNvSpPr/>
          <p:nvPr/>
        </p:nvSpPr>
        <p:spPr>
          <a:xfrm>
            <a:off x="3815370" y="2323093"/>
            <a:ext cx="4561259" cy="2187614"/>
          </a:xfrm>
          <a:custGeom>
            <a:avLst/>
            <a:gdLst/>
            <a:ahLst/>
            <a:cxnLst/>
            <a:rect l="l" t="t" r="r" b="b"/>
            <a:pathLst>
              <a:path w="884906" h="318170">
                <a:moveTo>
                  <a:pt x="0" y="0"/>
                </a:moveTo>
                <a:lnTo>
                  <a:pt x="884906" y="0"/>
                </a:lnTo>
                <a:lnTo>
                  <a:pt x="884906" y="318170"/>
                </a:lnTo>
                <a:lnTo>
                  <a:pt x="0" y="318170"/>
                </a:lnTo>
                <a:close/>
              </a:path>
            </a:pathLst>
          </a:custGeom>
          <a:solidFill>
            <a:srgbClr val="EDC2C2"/>
          </a:solidFill>
        </p:spPr>
        <p:txBody>
          <a:bodyPr/>
          <a:lstStyle/>
          <a:p>
            <a:pPr algn="ctr"/>
            <a:r>
              <a:rPr lang="en-US" sz="2800" dirty="0"/>
              <a:t>U = </a:t>
            </a:r>
            <a:r>
              <a:rPr lang="el-GR" sz="2800" dirty="0"/>
              <a:t>μ</a:t>
            </a:r>
            <a:r>
              <a:rPr lang="en-US" sz="2800" baseline="-25000" dirty="0"/>
              <a:t>s</a:t>
            </a:r>
            <a:r>
              <a:rPr lang="en-US" sz="2800" dirty="0"/>
              <a:t> (</a:t>
            </a:r>
            <a:r>
              <a:rPr lang="el-GR" sz="2800" dirty="0"/>
              <a:t>λα: </a:t>
            </a:r>
            <a:r>
              <a:rPr lang="en-US" sz="2800" dirty="0"/>
              <a:t>s.</a:t>
            </a:r>
            <a:r>
              <a:rPr lang="el-GR" sz="2800" dirty="0"/>
              <a:t>α;</a:t>
            </a:r>
            <a:r>
              <a:rPr lang="en-US" sz="2800" dirty="0"/>
              <a:t>Skip) →</a:t>
            </a:r>
          </a:p>
          <a:p>
            <a:pPr algn="ctr"/>
            <a:r>
              <a:rPr lang="en-US" sz="2800" dirty="0"/>
              <a:t>(</a:t>
            </a:r>
            <a:r>
              <a:rPr lang="el-GR" sz="2800" dirty="0"/>
              <a:t>λα: </a:t>
            </a:r>
            <a:r>
              <a:rPr lang="en-US" sz="2800" dirty="0"/>
              <a:t>s.</a:t>
            </a:r>
            <a:r>
              <a:rPr lang="el-GR" sz="2800" dirty="0"/>
              <a:t>α;</a:t>
            </a:r>
            <a:r>
              <a:rPr lang="en-US" sz="2800" dirty="0"/>
              <a:t>Skip) U →</a:t>
            </a:r>
          </a:p>
          <a:p>
            <a:pPr algn="ctr"/>
            <a:r>
              <a:rPr lang="en-US" sz="2800" dirty="0" err="1"/>
              <a:t>U;Skip</a:t>
            </a:r>
            <a:r>
              <a:rPr lang="en-US" sz="2800" dirty="0"/>
              <a:t> →</a:t>
            </a:r>
          </a:p>
          <a:p>
            <a:pPr algn="ctr"/>
            <a:r>
              <a:rPr lang="en-US" sz="2800" dirty="0"/>
              <a:t> </a:t>
            </a:r>
            <a:r>
              <a:rPr lang="en-US" sz="2800" dirty="0" err="1"/>
              <a:t>U;Skip;Skip</a:t>
            </a:r>
            <a:r>
              <a:rPr lang="en-US" sz="2800" dirty="0"/>
              <a:t> →</a:t>
            </a:r>
          </a:p>
          <a:p>
            <a:pPr algn="ctr"/>
            <a:r>
              <a:rPr lang="en-US" sz="2800" dirty="0"/>
              <a:t> · · · 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95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 tmFilter="0,0; .5, 1; 1, 1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3425606" y="-2644377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4677489" cy="875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5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Type Formation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8E5F62-B61B-C740-5A8E-54D9475144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210"/>
          <a:stretch/>
        </p:blipFill>
        <p:spPr>
          <a:xfrm>
            <a:off x="2209800" y="2842023"/>
            <a:ext cx="7772400" cy="179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58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BF7046-2958-7A62-A288-49C5D442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4884"/>
            <a:ext cx="7772400" cy="1743342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-3425606" y="-2644377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8840165" cy="875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Decidability of Type Formation</a:t>
            </a:r>
          </a:p>
        </p:txBody>
      </p:sp>
    </p:spTree>
    <p:extLst>
      <p:ext uri="{BB962C8B-B14F-4D97-AF65-F5344CB8AC3E}">
        <p14:creationId xmlns:p14="http://schemas.microsoft.com/office/powerpoint/2010/main" val="2352930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3425606" y="-2644377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DE4EC1-BE6A-0132-6446-2AA7BAB73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0685" y="2842023"/>
            <a:ext cx="67691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266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3425606" y="-2644377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71A4E9B-A40B-6C73-32BF-C9BA0BC4A92D}"/>
              </a:ext>
            </a:extLst>
          </p:cNvPr>
          <p:cNvGrpSpPr/>
          <p:nvPr/>
        </p:nvGrpSpPr>
        <p:grpSpPr>
          <a:xfrm>
            <a:off x="3926669" y="2284962"/>
            <a:ext cx="1689653" cy="1685429"/>
            <a:chOff x="3853834" y="3429000"/>
            <a:chExt cx="1689653" cy="168542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6F8EE76-1A3C-0908-A739-39D7F55EB1E3}"/>
                </a:ext>
              </a:extLst>
            </p:cNvPr>
            <p:cNvGrpSpPr/>
            <p:nvPr/>
          </p:nvGrpSpPr>
          <p:grpSpPr>
            <a:xfrm>
              <a:off x="3853834" y="3429000"/>
              <a:ext cx="1689653" cy="1685429"/>
              <a:chOff x="2179717" y="2991557"/>
              <a:chExt cx="1689653" cy="1685429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89053301-8356-874B-41DD-31F15516C4EC}"/>
                  </a:ext>
                </a:extLst>
              </p:cNvPr>
              <p:cNvSpPr/>
              <p:nvPr/>
            </p:nvSpPr>
            <p:spPr>
              <a:xfrm>
                <a:off x="2179717" y="2991557"/>
                <a:ext cx="1689653" cy="1685429"/>
              </a:xfrm>
              <a:custGeom>
                <a:avLst/>
                <a:gdLst/>
                <a:ahLst/>
                <a:cxnLst/>
                <a:rect l="l" t="t" r="r" b="b"/>
                <a:pathLst>
                  <a:path w="3379306" h="3370858">
                    <a:moveTo>
                      <a:pt x="0" y="0"/>
                    </a:moveTo>
                    <a:lnTo>
                      <a:pt x="3379306" y="0"/>
                    </a:lnTo>
                    <a:lnTo>
                      <a:pt x="3379306" y="3370858"/>
                    </a:lnTo>
                    <a:lnTo>
                      <a:pt x="0" y="3370858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endParaRPr lang="en-US" sz="12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34EB16A-C2A2-426E-AD7A-D0115D4D29E9}"/>
                  </a:ext>
                </a:extLst>
              </p:cNvPr>
              <p:cNvSpPr txBox="1"/>
              <p:nvPr/>
            </p:nvSpPr>
            <p:spPr>
              <a:xfrm>
                <a:off x="2783519" y="3548056"/>
                <a:ext cx="48204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731191-CAFA-BA6C-FA8D-1508B2495F04}"/>
                </a:ext>
              </a:extLst>
            </p:cNvPr>
            <p:cNvSpPr txBox="1"/>
            <p:nvPr/>
          </p:nvSpPr>
          <p:spPr>
            <a:xfrm>
              <a:off x="4365887" y="4062443"/>
              <a:ext cx="665544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l-GR" sz="3200" dirty="0">
                  <a:effectLst/>
                  <a:latin typeface="CMSY10"/>
                </a:rPr>
                <a:t>→</a:t>
              </a:r>
              <a:r>
                <a:rPr lang="el-GR" sz="1100" dirty="0">
                  <a:effectLst/>
                  <a:latin typeface="CMMI7"/>
                </a:rPr>
                <a:t>μ </a:t>
              </a:r>
              <a:endParaRPr lang="el-GR" sz="3200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6A21F9-28D2-1FFB-74A1-31E696A63833}"/>
              </a:ext>
            </a:extLst>
          </p:cNvPr>
          <p:cNvGrpSpPr/>
          <p:nvPr/>
        </p:nvGrpSpPr>
        <p:grpSpPr>
          <a:xfrm>
            <a:off x="6396767" y="2284962"/>
            <a:ext cx="1689653" cy="1685429"/>
            <a:chOff x="6147289" y="3429000"/>
            <a:chExt cx="1689653" cy="168542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BF7E923-5909-688B-E887-595FCDE13819}"/>
                </a:ext>
              </a:extLst>
            </p:cNvPr>
            <p:cNvSpPr/>
            <p:nvPr/>
          </p:nvSpPr>
          <p:spPr>
            <a:xfrm>
              <a:off x="6147289" y="3429000"/>
              <a:ext cx="1689653" cy="1685429"/>
            </a:xfrm>
            <a:custGeom>
              <a:avLst/>
              <a:gdLst/>
              <a:ahLst/>
              <a:cxnLst/>
              <a:rect l="l" t="t" r="r" b="b"/>
              <a:pathLst>
                <a:path w="3379306" h="3370858">
                  <a:moveTo>
                    <a:pt x="0" y="0"/>
                  </a:moveTo>
                  <a:lnTo>
                    <a:pt x="3379306" y="0"/>
                  </a:lnTo>
                  <a:lnTo>
                    <a:pt x="3379306" y="3370858"/>
                  </a:lnTo>
                  <a:lnTo>
                    <a:pt x="0" y="3370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 sz="12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20E8F0-2BFA-69D5-3338-E0FA5D386C08}"/>
                </a:ext>
              </a:extLst>
            </p:cNvPr>
            <p:cNvSpPr txBox="1"/>
            <p:nvPr/>
          </p:nvSpPr>
          <p:spPr>
            <a:xfrm>
              <a:off x="6657513" y="3980400"/>
              <a:ext cx="936243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l-GR" sz="4000" dirty="0">
                  <a:effectLst/>
                  <a:latin typeface="CMSY10"/>
                </a:rPr>
                <a:t>→</a:t>
              </a:r>
              <a:r>
                <a:rPr lang="el-GR" sz="1100" dirty="0">
                  <a:effectLst/>
                  <a:latin typeface="CMMI7"/>
                </a:rPr>
                <a:t>β</a:t>
              </a:r>
              <a:r>
                <a:rPr lang="el-GR" sz="1100" dirty="0">
                  <a:latin typeface="CMR7"/>
                </a:rPr>
                <a:t>;</a:t>
              </a:r>
              <a:r>
                <a:rPr lang="en-US" sz="1100" dirty="0">
                  <a:effectLst/>
                  <a:latin typeface="CMMI7"/>
                </a:rPr>
                <a:t>D</a:t>
              </a:r>
              <a:endParaRPr lang="en-US" sz="3200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33C4C4A-B332-12F4-42F9-7DE5DCCF22D1}"/>
              </a:ext>
            </a:extLst>
          </p:cNvPr>
          <p:cNvSpPr txBox="1"/>
          <p:nvPr/>
        </p:nvSpPr>
        <p:spPr>
          <a:xfrm>
            <a:off x="2213590" y="4582272"/>
            <a:ext cx="7764820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effectLst/>
                <a:latin typeface="Nunito" pitchFamily="2" charset="77"/>
              </a:rPr>
              <a:t>T = T</a:t>
            </a:r>
            <a:r>
              <a:rPr lang="en-US" sz="1050" dirty="0">
                <a:effectLst/>
                <a:latin typeface="Nunito" pitchFamily="2" charset="77"/>
              </a:rPr>
              <a:t>0 </a:t>
            </a:r>
            <a:r>
              <a:rPr lang="en-US" sz="3600" dirty="0">
                <a:effectLst/>
                <a:latin typeface="Nunito" pitchFamily="2" charset="77"/>
              </a:rPr>
              <a:t>⇓</a:t>
            </a:r>
            <a:r>
              <a:rPr lang="el-GR" sz="1050" dirty="0">
                <a:effectLst/>
                <a:latin typeface="Nunito" pitchFamily="2" charset="77"/>
              </a:rPr>
              <a:t>β;</a:t>
            </a:r>
            <a:r>
              <a:rPr lang="en-US" sz="1050" dirty="0">
                <a:effectLst/>
                <a:latin typeface="Nunito" pitchFamily="2" charset="77"/>
              </a:rPr>
              <a:t>D </a:t>
            </a:r>
            <a:r>
              <a:rPr lang="en-US" sz="3600" dirty="0">
                <a:effectLst/>
                <a:latin typeface="Nunito" pitchFamily="2" charset="77"/>
              </a:rPr>
              <a:t>T</a:t>
            </a:r>
            <a:r>
              <a:rPr lang="en-US" sz="1050" dirty="0">
                <a:effectLst/>
                <a:latin typeface="Nunito" pitchFamily="2" charset="77"/>
              </a:rPr>
              <a:t>0′ </a:t>
            </a:r>
            <a:r>
              <a:rPr lang="en-US" sz="3600" dirty="0">
                <a:latin typeface="Nunito" pitchFamily="2" charset="77"/>
              </a:rPr>
              <a:t> </a:t>
            </a:r>
            <a:r>
              <a:rPr lang="en-US" sz="3600" dirty="0">
                <a:effectLst/>
                <a:latin typeface="Nunito" pitchFamily="2" charset="77"/>
              </a:rPr>
              <a:t>→</a:t>
            </a:r>
            <a:r>
              <a:rPr lang="el-GR" sz="1050" dirty="0">
                <a:effectLst/>
                <a:latin typeface="Nunito" pitchFamily="2" charset="77"/>
              </a:rPr>
              <a:t>μ</a:t>
            </a:r>
            <a:r>
              <a:rPr lang="pt-PT" sz="1050" dirty="0">
                <a:effectLst/>
                <a:latin typeface="Nunito" pitchFamily="2" charset="77"/>
              </a:rPr>
              <a:t> </a:t>
            </a:r>
            <a:r>
              <a:rPr lang="el-GR" sz="1050" dirty="0">
                <a:effectLst/>
                <a:latin typeface="Nunito" pitchFamily="2" charset="77"/>
              </a:rPr>
              <a:t> </a:t>
            </a:r>
            <a:r>
              <a:rPr lang="en-US" sz="3600" dirty="0">
                <a:effectLst/>
                <a:latin typeface="Nunito" pitchFamily="2" charset="77"/>
              </a:rPr>
              <a:t>T</a:t>
            </a:r>
            <a:r>
              <a:rPr lang="en-US" sz="1050" dirty="0">
                <a:effectLst/>
                <a:latin typeface="Nunito" pitchFamily="2" charset="77"/>
              </a:rPr>
              <a:t>1 </a:t>
            </a:r>
            <a:r>
              <a:rPr lang="en-US" sz="3600" dirty="0">
                <a:effectLst/>
                <a:latin typeface="Nunito" pitchFamily="2" charset="77"/>
              </a:rPr>
              <a:t>⇓</a:t>
            </a:r>
            <a:r>
              <a:rPr lang="el-GR" sz="1050" dirty="0">
                <a:effectLst/>
                <a:latin typeface="Nunito" pitchFamily="2" charset="77"/>
              </a:rPr>
              <a:t>β;</a:t>
            </a:r>
            <a:r>
              <a:rPr lang="en-US" sz="1050" dirty="0">
                <a:effectLst/>
                <a:latin typeface="Nunito" pitchFamily="2" charset="77"/>
              </a:rPr>
              <a:t>D </a:t>
            </a:r>
            <a:r>
              <a:rPr lang="en-US" sz="3600" dirty="0">
                <a:effectLst/>
                <a:latin typeface="Nunito" pitchFamily="2" charset="77"/>
              </a:rPr>
              <a:t>T</a:t>
            </a:r>
            <a:r>
              <a:rPr lang="en-US" sz="1050" dirty="0">
                <a:effectLst/>
                <a:latin typeface="Nunito" pitchFamily="2" charset="77"/>
              </a:rPr>
              <a:t>1′ </a:t>
            </a:r>
            <a:r>
              <a:rPr lang="en-US" sz="3600" dirty="0">
                <a:latin typeface="Nunito" pitchFamily="2" charset="77"/>
              </a:rPr>
              <a:t> </a:t>
            </a:r>
            <a:r>
              <a:rPr lang="en-US" sz="3600" dirty="0">
                <a:effectLst/>
                <a:latin typeface="Nunito" pitchFamily="2" charset="77"/>
              </a:rPr>
              <a:t>→</a:t>
            </a:r>
            <a:r>
              <a:rPr lang="el-GR" sz="1050" dirty="0">
                <a:effectLst/>
                <a:latin typeface="Nunito" pitchFamily="2" charset="77"/>
              </a:rPr>
              <a:t>μ </a:t>
            </a:r>
            <a:r>
              <a:rPr lang="en-US" sz="3600" dirty="0">
                <a:effectLst/>
                <a:latin typeface="Nunito" pitchFamily="2" charset="77"/>
              </a:rPr>
              <a:t>T</a:t>
            </a:r>
            <a:r>
              <a:rPr lang="en-US" sz="1050" dirty="0">
                <a:effectLst/>
                <a:latin typeface="Nunito" pitchFamily="2" charset="77"/>
              </a:rPr>
              <a:t>2 </a:t>
            </a:r>
            <a:r>
              <a:rPr lang="en-US" sz="3600" dirty="0">
                <a:effectLst/>
                <a:latin typeface="Nunito" pitchFamily="2" charset="77"/>
              </a:rPr>
              <a:t>⇓</a:t>
            </a:r>
            <a:r>
              <a:rPr lang="el-GR" sz="1050" dirty="0">
                <a:effectLst/>
                <a:latin typeface="Nunito" pitchFamily="2" charset="77"/>
              </a:rPr>
              <a:t>β;</a:t>
            </a:r>
            <a:r>
              <a:rPr lang="en-US" sz="1050" dirty="0">
                <a:effectLst/>
                <a:latin typeface="Nunito" pitchFamily="2" charset="77"/>
              </a:rPr>
              <a:t>D </a:t>
            </a:r>
            <a:r>
              <a:rPr lang="en-US" sz="3600" dirty="0">
                <a:effectLst/>
                <a:latin typeface="Nunito" pitchFamily="2" charset="77"/>
              </a:rPr>
              <a:t>T</a:t>
            </a:r>
            <a:r>
              <a:rPr lang="en-US" sz="1050" dirty="0">
                <a:effectLst/>
                <a:latin typeface="Nunito" pitchFamily="2" charset="77"/>
              </a:rPr>
              <a:t>2′ </a:t>
            </a:r>
            <a:r>
              <a:rPr lang="en-US" sz="3600" dirty="0">
                <a:effectLst/>
                <a:latin typeface="Nunito" pitchFamily="2" charset="77"/>
              </a:rPr>
              <a:t>→</a:t>
            </a:r>
            <a:r>
              <a:rPr lang="el-GR" sz="1050" dirty="0">
                <a:effectLst/>
                <a:latin typeface="Nunito" pitchFamily="2" charset="77"/>
              </a:rPr>
              <a:t>μ </a:t>
            </a:r>
            <a:r>
              <a:rPr lang="el-GR" sz="3600" dirty="0">
                <a:effectLst/>
                <a:latin typeface="Nunito" pitchFamily="2" charset="77"/>
              </a:rPr>
              <a:t>· · · </a:t>
            </a:r>
            <a:endParaRPr lang="el-GR" sz="2800" dirty="0">
              <a:latin typeface="Nunito" pitchFamily="2" charset="77"/>
            </a:endParaRPr>
          </a:p>
          <a:p>
            <a:endParaRPr lang="el-G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l-GR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4366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685800" y="679450"/>
            <a:ext cx="8840165" cy="841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Check if T is well-formed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512B8737-96A3-3FA1-E65C-0A39AB78AC86}"/>
              </a:ext>
            </a:extLst>
          </p:cNvPr>
          <p:cNvSpPr/>
          <p:nvPr/>
        </p:nvSpPr>
        <p:spPr>
          <a:xfrm>
            <a:off x="1317408" y="1878534"/>
            <a:ext cx="1866404" cy="3858199"/>
          </a:xfrm>
          <a:custGeom>
            <a:avLst/>
            <a:gdLst/>
            <a:ahLst/>
            <a:cxnLst/>
            <a:rect l="l" t="t" r="r" b="b"/>
            <a:pathLst>
              <a:path w="2799606" h="5787299">
                <a:moveTo>
                  <a:pt x="0" y="0"/>
                </a:moveTo>
                <a:lnTo>
                  <a:pt x="2799606" y="0"/>
                </a:lnTo>
                <a:lnTo>
                  <a:pt x="2799606" y="5787300"/>
                </a:lnTo>
                <a:lnTo>
                  <a:pt x="0" y="5787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7" name="Group 3">
            <a:extLst>
              <a:ext uri="{FF2B5EF4-FFF2-40B4-BE49-F238E27FC236}">
                <a16:creationId xmlns:a16="http://schemas.microsoft.com/office/drawing/2014/main" id="{2FFC8AD9-6B84-9377-3A15-DE69E17BA554}"/>
              </a:ext>
            </a:extLst>
          </p:cNvPr>
          <p:cNvGrpSpPr/>
          <p:nvPr/>
        </p:nvGrpSpPr>
        <p:grpSpPr>
          <a:xfrm>
            <a:off x="3671261" y="2457301"/>
            <a:ext cx="7501091" cy="1350332"/>
            <a:chOff x="188" y="-9525"/>
            <a:chExt cx="14351559" cy="276750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0780810C-B195-2F9C-4313-64DDFF6967D2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1251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Determine if T is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pre-</a:t>
              </a:r>
              <a:r>
                <a:rPr lang="en-US" sz="1866" i="1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kinded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,  </a:t>
              </a:r>
              <a:r>
                <a:rPr lang="en-US" dirty="0"/>
                <a:t>⊢pre T : </a:t>
              </a:r>
              <a:r>
                <a:rPr lang="el-GR" dirty="0"/>
                <a:t>κ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.</a:t>
              </a:r>
              <a:r>
                <a:rPr lang="el-GR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</a:p>
            <a:p>
              <a:pPr>
                <a:lnSpc>
                  <a:spcPts val="2426"/>
                </a:lnSpc>
              </a:pPr>
              <a:endPara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72F639E0-BBA0-97C7-5068-D3B3EB608B78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First step</a:t>
              </a:r>
            </a:p>
          </p:txBody>
        </p:sp>
      </p:grpSp>
      <p:grpSp>
        <p:nvGrpSpPr>
          <p:cNvPr id="10" name="Group 3">
            <a:extLst>
              <a:ext uri="{FF2B5EF4-FFF2-40B4-BE49-F238E27FC236}">
                <a16:creationId xmlns:a16="http://schemas.microsoft.com/office/drawing/2014/main" id="{E98B6F54-5EF4-2F00-8473-E3714DC84C13}"/>
              </a:ext>
            </a:extLst>
          </p:cNvPr>
          <p:cNvGrpSpPr/>
          <p:nvPr/>
        </p:nvGrpSpPr>
        <p:grpSpPr>
          <a:xfrm>
            <a:off x="3671261" y="3807633"/>
            <a:ext cx="7501091" cy="1658108"/>
            <a:chOff x="188" y="-9525"/>
            <a:chExt cx="14351559" cy="3398293"/>
          </a:xfrm>
        </p:grpSpPr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5D3C8AD1-71F7-D103-8E5E-FC71BBB7DEC7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18818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Determine if T is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well-formed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, </a:t>
              </a:r>
              <a:r>
                <a:rPr lang="en-US" dirty="0"/>
                <a:t>⊢ T : </a:t>
              </a:r>
              <a:r>
                <a:rPr lang="el-GR" dirty="0"/>
                <a:t>κ</a:t>
              </a:r>
              <a:r>
                <a:rPr lang="pt-PT" dirty="0"/>
                <a:t> 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,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which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involves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checking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if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T and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all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its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application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subtypes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normalise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.</a:t>
              </a:r>
              <a:r>
                <a:rPr lang="el-GR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</a:p>
            <a:p>
              <a:pPr>
                <a:lnSpc>
                  <a:spcPts val="2426"/>
                </a:lnSpc>
              </a:pPr>
              <a:endPara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" name="TextBox 5">
              <a:extLst>
                <a:ext uri="{FF2B5EF4-FFF2-40B4-BE49-F238E27FC236}">
                  <a16:creationId xmlns:a16="http://schemas.microsoft.com/office/drawing/2014/main" id="{252EC7B0-C818-DFAE-AF06-5FAF150EAEA6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Second step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9779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3425606" y="-2644377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1FA69C-EE6B-2AC8-B74A-BB308FBB82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77"/>
          <a:stretch/>
        </p:blipFill>
        <p:spPr>
          <a:xfrm>
            <a:off x="1314671" y="2977735"/>
            <a:ext cx="9562658" cy="207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90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4259" y="1499901"/>
            <a:ext cx="1866404" cy="3858199"/>
          </a:xfrm>
          <a:custGeom>
            <a:avLst/>
            <a:gdLst/>
            <a:ahLst/>
            <a:cxnLst/>
            <a:rect l="l" t="t" r="r" b="b"/>
            <a:pathLst>
              <a:path w="2799606" h="5787299">
                <a:moveTo>
                  <a:pt x="0" y="0"/>
                </a:moveTo>
                <a:lnTo>
                  <a:pt x="2799606" y="0"/>
                </a:lnTo>
                <a:lnTo>
                  <a:pt x="2799606" y="5787300"/>
                </a:lnTo>
                <a:lnTo>
                  <a:pt x="0" y="5787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3717559" y="1907166"/>
            <a:ext cx="7501091" cy="1658108"/>
            <a:chOff x="188" y="-9525"/>
            <a:chExt cx="14351559" cy="3398293"/>
          </a:xfrm>
        </p:grpSpPr>
        <p:sp>
          <p:nvSpPr>
            <p:cNvPr id="4" name="TextBox 4"/>
            <p:cNvSpPr txBox="1"/>
            <p:nvPr/>
          </p:nvSpPr>
          <p:spPr>
            <a:xfrm>
              <a:off x="188" y="1506917"/>
              <a:ext cx="14351559" cy="18818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Type equivalence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allows checking whether two types correspond to the same protocol. Two types are equivalent if their corresponding grammars are bisimilar.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Type equivalence</a:t>
              </a:r>
            </a:p>
          </p:txBody>
        </p:sp>
      </p:grpSp>
      <p:grpSp>
        <p:nvGrpSpPr>
          <p:cNvPr id="7" name="Group 3">
            <a:extLst>
              <a:ext uri="{FF2B5EF4-FFF2-40B4-BE49-F238E27FC236}">
                <a16:creationId xmlns:a16="http://schemas.microsoft.com/office/drawing/2014/main" id="{2E31C2BF-4EEC-3A50-AF26-C2A3D0C2DEFF}"/>
              </a:ext>
            </a:extLst>
          </p:cNvPr>
          <p:cNvGrpSpPr/>
          <p:nvPr/>
        </p:nvGrpSpPr>
        <p:grpSpPr>
          <a:xfrm>
            <a:off x="3717559" y="3672034"/>
            <a:ext cx="7501091" cy="1350332"/>
            <a:chOff x="188" y="-9525"/>
            <a:chExt cx="14351559" cy="276750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5D58452C-7C8B-A796-A51A-EB0C4E6A0824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1251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Minimal renaming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consists on renaming bound variables in a type by the smallest possible variable available.</a:t>
              </a:r>
            </a:p>
          </p:txBody>
        </p:sp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811B5E1E-57D1-BE0A-64A5-59F0D52C5C4C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Minimal Renaming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77994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4363155" y="-1834149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4677489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Introduction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8FA15E0-C3C8-3B8C-8AB0-C6C2B5BFCD44}"/>
              </a:ext>
            </a:extLst>
          </p:cNvPr>
          <p:cNvGrpSpPr/>
          <p:nvPr/>
        </p:nvGrpSpPr>
        <p:grpSpPr>
          <a:xfrm>
            <a:off x="1327202" y="3058025"/>
            <a:ext cx="1689653" cy="1685429"/>
            <a:chOff x="2179717" y="2991557"/>
            <a:chExt cx="1689653" cy="1685429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965DC62-C761-8EAE-AADC-67F3022403B9}"/>
                </a:ext>
              </a:extLst>
            </p:cNvPr>
            <p:cNvSpPr/>
            <p:nvPr/>
          </p:nvSpPr>
          <p:spPr>
            <a:xfrm>
              <a:off x="2179717" y="2991557"/>
              <a:ext cx="1689653" cy="1685429"/>
            </a:xfrm>
            <a:custGeom>
              <a:avLst/>
              <a:gdLst/>
              <a:ahLst/>
              <a:cxnLst/>
              <a:rect l="l" t="t" r="r" b="b"/>
              <a:pathLst>
                <a:path w="3379306" h="3370858">
                  <a:moveTo>
                    <a:pt x="0" y="0"/>
                  </a:moveTo>
                  <a:lnTo>
                    <a:pt x="3379306" y="0"/>
                  </a:lnTo>
                  <a:lnTo>
                    <a:pt x="3379306" y="3370858"/>
                  </a:lnTo>
                  <a:lnTo>
                    <a:pt x="0" y="3370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 sz="12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E58FBBF-FF5C-43C8-47EF-DF2E702B60B0}"/>
                    </a:ext>
                  </a:extLst>
                </p:cNvPr>
                <p:cNvSpPr txBox="1"/>
                <p:nvPr/>
              </p:nvSpPr>
              <p:spPr>
                <a:xfrm>
                  <a:off x="2783519" y="3548056"/>
                  <a:ext cx="482047" cy="60529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pt-PT" sz="280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</m:ctrlPr>
                          </m:sSubSupPr>
                          <m:e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  <m:t>𝐹</m:t>
                            </m:r>
                          </m:e>
                          <m:sub/>
                          <m:sup/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E58FBBF-FF5C-43C8-47EF-DF2E702B60B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83519" y="3548056"/>
                  <a:ext cx="482047" cy="605294"/>
                </a:xfrm>
                <a:prstGeom prst="rect">
                  <a:avLst/>
                </a:prstGeom>
                <a:blipFill>
                  <a:blip r:embed="rId4"/>
                  <a:stretch>
                    <a:fillRect l="-769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A68FB02-CB31-1040-52B0-E76A3ECFE433}"/>
              </a:ext>
            </a:extLst>
          </p:cNvPr>
          <p:cNvGrpSpPr/>
          <p:nvPr/>
        </p:nvGrpSpPr>
        <p:grpSpPr>
          <a:xfrm>
            <a:off x="4088448" y="3074456"/>
            <a:ext cx="1689653" cy="1685429"/>
            <a:chOff x="2179717" y="2991557"/>
            <a:chExt cx="1689653" cy="1685429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A8EDF01-63AE-077B-6383-C38BE3A627C1}"/>
                </a:ext>
              </a:extLst>
            </p:cNvPr>
            <p:cNvSpPr/>
            <p:nvPr/>
          </p:nvSpPr>
          <p:spPr>
            <a:xfrm>
              <a:off x="2179717" y="2991557"/>
              <a:ext cx="1689653" cy="1685429"/>
            </a:xfrm>
            <a:custGeom>
              <a:avLst/>
              <a:gdLst/>
              <a:ahLst/>
              <a:cxnLst/>
              <a:rect l="l" t="t" r="r" b="b"/>
              <a:pathLst>
                <a:path w="3379306" h="3370858">
                  <a:moveTo>
                    <a:pt x="0" y="0"/>
                  </a:moveTo>
                  <a:lnTo>
                    <a:pt x="3379306" y="0"/>
                  </a:lnTo>
                  <a:lnTo>
                    <a:pt x="3379306" y="3370858"/>
                  </a:lnTo>
                  <a:lnTo>
                    <a:pt x="0" y="3370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 sz="12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73321D5A-2C6D-481A-F40B-D15ABA4F7675}"/>
                    </a:ext>
                  </a:extLst>
                </p:cNvPr>
                <p:cNvSpPr txBox="1"/>
                <p:nvPr/>
              </p:nvSpPr>
              <p:spPr>
                <a:xfrm>
                  <a:off x="2783519" y="3548056"/>
                  <a:ext cx="482047" cy="58285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pt-PT" sz="280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</m:ctrlPr>
                          </m:sSubSupPr>
                          <m:e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  <m:t>𝐹</m:t>
                            </m:r>
                          </m:e>
                          <m:sub/>
                          <m:sup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𝜇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73321D5A-2C6D-481A-F40B-D15ABA4F76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83519" y="3548056"/>
                  <a:ext cx="482047" cy="582852"/>
                </a:xfrm>
                <a:prstGeom prst="rect">
                  <a:avLst/>
                </a:prstGeom>
                <a:blipFill>
                  <a:blip r:embed="rId5"/>
                  <a:stretch>
                    <a:fillRect l="-7692" r="-2051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00235CD-C74C-F787-5E2E-242A3F847EC9}"/>
              </a:ext>
            </a:extLst>
          </p:cNvPr>
          <p:cNvGrpSpPr/>
          <p:nvPr/>
        </p:nvGrpSpPr>
        <p:grpSpPr>
          <a:xfrm>
            <a:off x="6764014" y="3058025"/>
            <a:ext cx="1689653" cy="1685429"/>
            <a:chOff x="2179717" y="2991557"/>
            <a:chExt cx="1689653" cy="1685429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E4C78A7C-8C88-6BB2-3B30-0766424C699D}"/>
                </a:ext>
              </a:extLst>
            </p:cNvPr>
            <p:cNvSpPr/>
            <p:nvPr/>
          </p:nvSpPr>
          <p:spPr>
            <a:xfrm>
              <a:off x="2179717" y="2991557"/>
              <a:ext cx="1689653" cy="1685429"/>
            </a:xfrm>
            <a:custGeom>
              <a:avLst/>
              <a:gdLst/>
              <a:ahLst/>
              <a:cxnLst/>
              <a:rect l="l" t="t" r="r" b="b"/>
              <a:pathLst>
                <a:path w="3379306" h="3370858">
                  <a:moveTo>
                    <a:pt x="0" y="0"/>
                  </a:moveTo>
                  <a:lnTo>
                    <a:pt x="3379306" y="0"/>
                  </a:lnTo>
                  <a:lnTo>
                    <a:pt x="3379306" y="3370858"/>
                  </a:lnTo>
                  <a:lnTo>
                    <a:pt x="0" y="3370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 sz="12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2F2F9B0F-8689-70CD-1991-981F5109CCF6}"/>
                    </a:ext>
                  </a:extLst>
                </p:cNvPr>
                <p:cNvSpPr txBox="1"/>
                <p:nvPr/>
              </p:nvSpPr>
              <p:spPr>
                <a:xfrm>
                  <a:off x="2783519" y="3548056"/>
                  <a:ext cx="482047" cy="58285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pt-PT" sz="280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</m:ctrlPr>
                          </m:sSubSupPr>
                          <m:e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  <m:t>𝐹</m:t>
                            </m:r>
                          </m:e>
                          <m:sub/>
                          <m:sup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𝜇</m:t>
                            </m:r>
                            <m:r>
                              <a:rPr lang="pt-PT" sz="2800" b="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;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2F2F9B0F-8689-70CD-1991-981F5109CCF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83519" y="3548056"/>
                  <a:ext cx="482047" cy="582852"/>
                </a:xfrm>
                <a:prstGeom prst="rect">
                  <a:avLst/>
                </a:prstGeom>
                <a:blipFill>
                  <a:blip r:embed="rId6"/>
                  <a:stretch>
                    <a:fillRect l="-7692" r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57FD12F-8A3E-56F7-1E84-05B9B8185004}"/>
              </a:ext>
            </a:extLst>
          </p:cNvPr>
          <p:cNvGrpSpPr/>
          <p:nvPr/>
        </p:nvGrpSpPr>
        <p:grpSpPr>
          <a:xfrm>
            <a:off x="9249541" y="3074455"/>
            <a:ext cx="1689653" cy="1685429"/>
            <a:chOff x="2179717" y="2991557"/>
            <a:chExt cx="1689653" cy="1685429"/>
          </a:xfrm>
        </p:grpSpPr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4E3C588F-29D5-7344-4CA1-C42CD015D08D}"/>
                </a:ext>
              </a:extLst>
            </p:cNvPr>
            <p:cNvSpPr/>
            <p:nvPr/>
          </p:nvSpPr>
          <p:spPr>
            <a:xfrm>
              <a:off x="2179717" y="2991557"/>
              <a:ext cx="1689653" cy="1685429"/>
            </a:xfrm>
            <a:custGeom>
              <a:avLst/>
              <a:gdLst/>
              <a:ahLst/>
              <a:cxnLst/>
              <a:rect l="l" t="t" r="r" b="b"/>
              <a:pathLst>
                <a:path w="3379306" h="3370858">
                  <a:moveTo>
                    <a:pt x="0" y="0"/>
                  </a:moveTo>
                  <a:lnTo>
                    <a:pt x="3379306" y="0"/>
                  </a:lnTo>
                  <a:lnTo>
                    <a:pt x="3379306" y="3370858"/>
                  </a:lnTo>
                  <a:lnTo>
                    <a:pt x="0" y="3370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 sz="12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AFAE32BB-48AC-4940-0CCF-E213AED92C9F}"/>
                    </a:ext>
                  </a:extLst>
                </p:cNvPr>
                <p:cNvSpPr txBox="1"/>
                <p:nvPr/>
              </p:nvSpPr>
              <p:spPr>
                <a:xfrm>
                  <a:off x="2783519" y="3548056"/>
                  <a:ext cx="482047" cy="54854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pt-PT" sz="280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</m:ctrlPr>
                          </m:sSubSupPr>
                          <m:e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  <m:t>𝐹</m:t>
                            </m:r>
                          </m:e>
                          <m:sub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𝜔</m:t>
                            </m:r>
                          </m:sub>
                          <m:sup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𝜇</m:t>
                            </m:r>
                            <m:r>
                              <a:rPr lang="pt-PT" sz="2800" b="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∗;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AFAE32BB-48AC-4940-0CCF-E213AED92C9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83519" y="3548056"/>
                  <a:ext cx="482047" cy="548548"/>
                </a:xfrm>
                <a:prstGeom prst="rect">
                  <a:avLst/>
                </a:prstGeom>
                <a:blipFill>
                  <a:blip r:embed="rId7"/>
                  <a:stretch>
                    <a:fillRect l="-5128" r="-5897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9D1BB09-7B89-4DFF-B8B3-F7897B7307DC}"/>
              </a:ext>
            </a:extLst>
          </p:cNvPr>
          <p:cNvSpPr txBox="1"/>
          <p:nvPr/>
        </p:nvSpPr>
        <p:spPr>
          <a:xfrm>
            <a:off x="6530121" y="1988727"/>
            <a:ext cx="2157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EEA9C2"/>
                </a:highlight>
              </a:rPr>
              <a:t>FreeST (3.0)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43C7FD-A700-3F99-7E78-CFA6020270B5}"/>
              </a:ext>
            </a:extLst>
          </p:cNvPr>
          <p:cNvSpPr txBox="1"/>
          <p:nvPr/>
        </p:nvSpPr>
        <p:spPr>
          <a:xfrm>
            <a:off x="9162471" y="1988727"/>
            <a:ext cx="2345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EEA9C2"/>
                </a:highlight>
              </a:rPr>
              <a:t>FreeST (3.5)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4259" y="1499901"/>
            <a:ext cx="1866404" cy="3858199"/>
          </a:xfrm>
          <a:custGeom>
            <a:avLst/>
            <a:gdLst/>
            <a:ahLst/>
            <a:cxnLst/>
            <a:rect l="l" t="t" r="r" b="b"/>
            <a:pathLst>
              <a:path w="2799606" h="5787299">
                <a:moveTo>
                  <a:pt x="0" y="0"/>
                </a:moveTo>
                <a:lnTo>
                  <a:pt x="2799606" y="0"/>
                </a:lnTo>
                <a:lnTo>
                  <a:pt x="2799606" y="5787300"/>
                </a:lnTo>
                <a:lnTo>
                  <a:pt x="0" y="5787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3729134" y="2403177"/>
            <a:ext cx="7501091" cy="2581438"/>
            <a:chOff x="188" y="-9525"/>
            <a:chExt cx="14351559" cy="5290658"/>
          </a:xfrm>
        </p:grpSpPr>
        <p:sp>
          <p:nvSpPr>
            <p:cNvPr id="4" name="TextBox 4"/>
            <p:cNvSpPr txBox="1"/>
            <p:nvPr/>
          </p:nvSpPr>
          <p:spPr>
            <a:xfrm>
              <a:off x="188" y="1506917"/>
              <a:ext cx="14351559" cy="37742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 grammar in GNF is a tuple (T , N , </a:t>
              </a:r>
              <a:r>
                <a:rPr lang="el-GR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γ,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R): </a:t>
              </a:r>
            </a:p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- T is a finite set of terminal symbols;</a:t>
              </a:r>
            </a:p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- N is a finite set of non-terminal symbols;</a:t>
              </a:r>
            </a:p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- </a:t>
              </a:r>
              <a:r>
                <a:rPr lang="el-GR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γ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is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the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starting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word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;</a:t>
              </a:r>
            </a:p>
            <a:p>
              <a:pPr>
                <a:lnSpc>
                  <a:spcPts val="2426"/>
                </a:lnSpc>
              </a:pP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- R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is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a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finite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set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of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production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rules.</a:t>
              </a:r>
              <a:endPara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  <a:p>
              <a:pPr>
                <a:lnSpc>
                  <a:spcPts val="2426"/>
                </a:lnSpc>
              </a:pPr>
              <a:endPara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Grammar in </a:t>
              </a:r>
              <a:r>
                <a:rPr lang="en-US" sz="3600" dirty="0" err="1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Greibach</a:t>
              </a: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 Normal Form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6625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3675113" y="-1555289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9511496" cy="841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Decidability of Type Equivalence</a:t>
            </a:r>
          </a:p>
        </p:txBody>
      </p:sp>
      <p:grpSp>
        <p:nvGrpSpPr>
          <p:cNvPr id="7" name="Group 3">
            <a:extLst>
              <a:ext uri="{FF2B5EF4-FFF2-40B4-BE49-F238E27FC236}">
                <a16:creationId xmlns:a16="http://schemas.microsoft.com/office/drawing/2014/main" id="{35777214-6813-6FD5-4E89-0D406EF8C883}"/>
              </a:ext>
            </a:extLst>
          </p:cNvPr>
          <p:cNvGrpSpPr/>
          <p:nvPr/>
        </p:nvGrpSpPr>
        <p:grpSpPr>
          <a:xfrm>
            <a:off x="1173239" y="1938143"/>
            <a:ext cx="7501091" cy="1490857"/>
            <a:chOff x="188" y="-9525"/>
            <a:chExt cx="14351559" cy="3055512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49F1EE51-6917-2F88-C1F5-415E5E05FF42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620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endPara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BBEC0774-40F0-AD86-A7A9-32324FD51B51}"/>
                </a:ext>
              </a:extLst>
            </p:cNvPr>
            <p:cNvSpPr txBox="1"/>
            <p:nvPr/>
          </p:nvSpPr>
          <p:spPr>
            <a:xfrm>
              <a:off x="188" y="-9525"/>
              <a:ext cx="14351559" cy="3055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2800" dirty="0">
                  <a:solidFill>
                    <a:srgbClr val="000000"/>
                  </a:solidFill>
                  <a:latin typeface="Kollektif"/>
                  <a:ea typeface="Kollektif"/>
                  <a:cs typeface="Calibri" panose="020F0502020204030204" pitchFamily="34" charset="0"/>
                  <a:sym typeface="Kollektif"/>
                </a:rPr>
                <a:t>Algorithm: </a:t>
              </a:r>
              <a:r>
                <a:rPr lang="en-US" sz="2800" dirty="0"/>
                <a:t>T ~ U</a:t>
              </a:r>
            </a:p>
            <a:p>
              <a:pPr>
                <a:lnSpc>
                  <a:spcPts val="6080"/>
                </a:lnSpc>
              </a:pPr>
              <a:endParaRPr lang="en-US" sz="36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CE324C-FBCF-076E-E18A-0D1A01C90A7C}"/>
              </a:ext>
            </a:extLst>
          </p:cNvPr>
          <p:cNvGrpSpPr/>
          <p:nvPr/>
        </p:nvGrpSpPr>
        <p:grpSpPr>
          <a:xfrm>
            <a:off x="3168864" y="3447757"/>
            <a:ext cx="2272684" cy="1484864"/>
            <a:chOff x="754461" y="2308287"/>
            <a:chExt cx="2272684" cy="14848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4434CA7-0086-888B-0D6C-F43929D550D2}"/>
                </a:ext>
              </a:extLst>
            </p:cNvPr>
            <p:cNvSpPr txBox="1"/>
            <p:nvPr/>
          </p:nvSpPr>
          <p:spPr>
            <a:xfrm>
              <a:off x="754461" y="3269931"/>
              <a:ext cx="22726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Fira Sans" panose="020B0503050000020004" pitchFamily="34" charset="0"/>
                </a:rPr>
                <a:t>Compute </a:t>
              </a:r>
              <a:r>
                <a:rPr lang="en-US" i="1" dirty="0">
                  <a:latin typeface="Fira Sans" panose="020B0503050000020004" pitchFamily="34" charset="0"/>
                </a:rPr>
                <a:t>word</a:t>
              </a:r>
              <a:r>
                <a:rPr lang="en-US" dirty="0">
                  <a:latin typeface="Fira Sans" panose="020B0503050000020004" pitchFamily="34" charset="0"/>
                </a:rPr>
                <a:t>(T) and </a:t>
              </a:r>
              <a:r>
                <a:rPr lang="en-US" i="1" dirty="0">
                  <a:latin typeface="Fira Sans" panose="020B0503050000020004" pitchFamily="34" charset="0"/>
                </a:rPr>
                <a:t>word</a:t>
              </a:r>
              <a:r>
                <a:rPr lang="en-US" dirty="0">
                  <a:latin typeface="Fira Sans" panose="020B0503050000020004" pitchFamily="34" charset="0"/>
                </a:rPr>
                <a:t>(U)</a:t>
              </a:r>
            </a:p>
          </p:txBody>
        </p:sp>
        <p:pic>
          <p:nvPicPr>
            <p:cNvPr id="12" name="Picture 11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0AB09138-0672-B98C-272F-9CF13F200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27340" y="2308287"/>
              <a:ext cx="526927" cy="526927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E5924A2-A498-C57A-49FD-4BBAB9B6D334}"/>
              </a:ext>
            </a:extLst>
          </p:cNvPr>
          <p:cNvGrpSpPr/>
          <p:nvPr/>
        </p:nvGrpSpPr>
        <p:grpSpPr>
          <a:xfrm>
            <a:off x="6750454" y="3429000"/>
            <a:ext cx="2272685" cy="1484864"/>
            <a:chOff x="3551066" y="2308287"/>
            <a:chExt cx="2272685" cy="148486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D5DD25D-35E6-A5D2-37EC-55336C6146C4}"/>
                    </a:ext>
                  </a:extLst>
                </p:cNvPr>
                <p:cNvSpPr txBox="1"/>
                <p:nvPr/>
              </p:nvSpPr>
              <p:spPr>
                <a:xfrm>
                  <a:off x="3551066" y="3269931"/>
                  <a:ext cx="227268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Fira Sans" panose="020B0503050000020004" pitchFamily="34" charset="0"/>
                    </a:rPr>
                    <a:t>Decide whether </a:t>
                  </a:r>
                </a:p>
                <a:p>
                  <a:pPr algn="ctr"/>
                  <a:r>
                    <a:rPr lang="en-US" i="1" dirty="0">
                      <a:latin typeface="Fira Sans" panose="020B0503050000020004" pitchFamily="34" charset="0"/>
                    </a:rPr>
                    <a:t>word</a:t>
                  </a:r>
                  <a:r>
                    <a:rPr lang="en-US" dirty="0">
                      <a:latin typeface="Fira Sans" panose="020B0503050000020004" pitchFamily="34" charset="0"/>
                    </a:rPr>
                    <a:t>(T) </a:t>
                  </a:r>
                  <a14:m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</m:oMath>
                  </a14:m>
                  <a:r>
                    <a:rPr lang="pt-PT" dirty="0">
                      <a:latin typeface="Fira Sans" panose="020B0503050000020004" pitchFamily="34" charset="0"/>
                      <a:ea typeface="Cambria Math" panose="02040503050406030204" pitchFamily="18" charset="0"/>
                    </a:rPr>
                    <a:t> </a:t>
                  </a:r>
                  <a:r>
                    <a:rPr lang="en-US" i="1" dirty="0">
                      <a:latin typeface="Fira Sans" panose="020B0503050000020004" pitchFamily="34" charset="0"/>
                    </a:rPr>
                    <a:t>word</a:t>
                  </a:r>
                  <a:r>
                    <a:rPr lang="en-US" dirty="0">
                      <a:latin typeface="Fira Sans" panose="020B0503050000020004" pitchFamily="34" charset="0"/>
                    </a:rPr>
                    <a:t>(U)</a:t>
                  </a:r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1CC47AE-A1D8-6085-1E13-699FCABDC48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51066" y="3269931"/>
                  <a:ext cx="2272685" cy="523220"/>
                </a:xfrm>
                <a:prstGeom prst="rect">
                  <a:avLst/>
                </a:prstGeom>
                <a:blipFill>
                  <a:blip r:embed="rId4"/>
                  <a:stretch>
                    <a:fillRect t="-2381" b="-1190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5" name="Picture 14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4C41255D-91C3-E1F1-A3BD-07F81FBD0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68335" y="2308287"/>
              <a:ext cx="526927" cy="5269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44811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 rot="2963977">
            <a:off x="7088853" y="-1643026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 dirty="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9511496" cy="841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Grammar translation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2D352D3-0F05-4EB1-F8B9-D44A54F5567F}"/>
                  </a:ext>
                </a:extLst>
              </p:cNvPr>
              <p:cNvSpPr txBox="1"/>
              <p:nvPr/>
            </p:nvSpPr>
            <p:spPr>
              <a:xfrm>
                <a:off x="3503054" y="2228671"/>
                <a:ext cx="470078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PT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pt-PT" b="0" i="1" smtClean="0">
                          <a:latin typeface="Cambria Math" panose="02040503050406030204" pitchFamily="18" charset="0"/>
                        </a:rPr>
                        <m:t> =</m:t>
                      </m:r>
                      <m:sSub>
                        <m:sSubPr>
                          <m:ctrlPr>
                            <a:rPr lang="pt-P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pt-P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∗</m:t>
                          </m:r>
                        </m:sub>
                      </m:sSub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P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pt-PT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( !</m:t>
                      </m:r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𝐼𝑛𝑡</m:t>
                      </m:r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;</m:t>
                      </m:r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PT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pt-PT" b="0" i="1" smtClean="0">
                          <a:latin typeface="Cambria Math" panose="02040503050406030204" pitchFamily="18" charset="0"/>
                        </a:rPr>
                        <m:t> ⇓ !</m:t>
                      </m:r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𝐼𝑛𝑡</m:t>
                      </m:r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;</m:t>
                      </m:r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pt-PT" b="0" dirty="0"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PT" b="0" i="1" smtClean="0">
                          <a:latin typeface="Cambria Math" panose="02040503050406030204" pitchFamily="18" charset="0"/>
                        </a:rPr>
                        <m:t>𝑤𝑜𝑟𝑑</m:t>
                      </m:r>
                      <m:d>
                        <m:dPr>
                          <m:ctrlPr>
                            <a:rPr lang="pt-P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</m:d>
                      <m:r>
                        <a:rPr lang="pt-P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𝑤𝑜𝑟𝑑</m:t>
                      </m:r>
                      <m:d>
                        <m:dPr>
                          <m:ctrlPr>
                            <a:rPr lang="pt-P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!</m:t>
                          </m:r>
                          <m:r>
                            <a:rPr lang="pt-P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𝐼𝑛𝑡</m:t>
                          </m:r>
                        </m:e>
                      </m:d>
                      <m:r>
                        <a:rPr lang="pt-P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𝑤𝑜𝑟𝑑</m:t>
                      </m:r>
                      <m:d>
                        <m:dPr>
                          <m:ctrlPr>
                            <a:rPr lang="pt-P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</m:oMath>
                  </m:oMathPara>
                </a14:m>
                <a:endParaRPr lang="pt-PT" b="0" dirty="0">
                  <a:ea typeface="Cambria Math" panose="02040503050406030204" pitchFamily="18" charset="0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2D352D3-0F05-4EB1-F8B9-D44A54F556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3054" y="2228671"/>
                <a:ext cx="4700788" cy="12003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02FB74D-56F2-B237-73EC-BC76CFB39B72}"/>
                  </a:ext>
                </a:extLst>
              </p:cNvPr>
              <p:cNvSpPr txBox="1"/>
              <p:nvPr/>
            </p:nvSpPr>
            <p:spPr>
              <a:xfrm>
                <a:off x="4348941" y="3870226"/>
                <a:ext cx="3009014" cy="2769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Productions: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4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pt-PT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pt-PT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𝐼𝑛𝑡</m:t>
                      </m:r>
                      <m:r>
                        <a:rPr lang="pt-PT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⊥</m:t>
                      </m:r>
                    </m:oMath>
                  </m:oMathPara>
                </a14:m>
                <a:endParaRPr lang="pt-PT" sz="2400" b="0" dirty="0"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4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pt-PT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pt-PT" sz="2400" dirty="0"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4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pt-PT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pt-PT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𝐼𝑛𝑡</m:t>
                      </m:r>
                      <m:r>
                        <a:rPr lang="pt-PT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⊥</m:t>
                      </m:r>
                    </m:oMath>
                  </m:oMathPara>
                </a14:m>
                <a:endParaRPr lang="pt-PT" sz="2400" b="0" dirty="0"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4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pt-PT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pt-PT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pt-PT" dirty="0">
                  <a:ea typeface="Cambria Math" panose="02040503050406030204" pitchFamily="18" charset="0"/>
                </a:endParaRPr>
              </a:p>
              <a:p>
                <a:endParaRPr lang="pt-PT" b="0" dirty="0">
                  <a:ea typeface="Cambria Math" panose="02040503050406030204" pitchFamily="18" charset="0"/>
                </a:endParaRPr>
              </a:p>
              <a:p>
                <a:endParaRPr lang="pt-PT" dirty="0">
                  <a:ea typeface="Cambria Math" panose="02040503050406030204" pitchFamily="18" charset="0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02FB74D-56F2-B237-73EC-BC76CFB39B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8941" y="3870226"/>
                <a:ext cx="3009014" cy="2769989"/>
              </a:xfrm>
              <a:prstGeom prst="rect">
                <a:avLst/>
              </a:prstGeom>
              <a:blipFill>
                <a:blip r:embed="rId5"/>
                <a:stretch>
                  <a:fillRect l="-2101" t="-1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0547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685800" y="679450"/>
            <a:ext cx="9511496" cy="841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0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Implementation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827538-A971-C193-B30E-E8120A60DA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350"/>
          <a:stretch/>
        </p:blipFill>
        <p:spPr>
          <a:xfrm>
            <a:off x="3293530" y="1520899"/>
            <a:ext cx="5604939" cy="470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7038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685800" y="679450"/>
            <a:ext cx="9511496" cy="841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0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Validation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B6D38B18-F5E2-228F-7EEF-79571EEA80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577"/>
          <a:stretch/>
        </p:blipFill>
        <p:spPr>
          <a:xfrm>
            <a:off x="2311400" y="2493701"/>
            <a:ext cx="7569200" cy="2198213"/>
          </a:xfrm>
          <a:prstGeom prst="rect">
            <a:avLst/>
          </a:prstGeom>
        </p:spPr>
      </p:pic>
      <p:sp>
        <p:nvSpPr>
          <p:cNvPr id="4" name="Freeform 5">
            <a:extLst>
              <a:ext uri="{FF2B5EF4-FFF2-40B4-BE49-F238E27FC236}">
                <a16:creationId xmlns:a16="http://schemas.microsoft.com/office/drawing/2014/main" id="{A5EA6558-88D3-9E6D-F1CB-559A726B52D4}"/>
              </a:ext>
            </a:extLst>
          </p:cNvPr>
          <p:cNvSpPr/>
          <p:nvPr/>
        </p:nvSpPr>
        <p:spPr>
          <a:xfrm rot="2963977">
            <a:off x="7088853" y="-1643026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814732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204608">
            <a:off x="-4186506" y="2490426"/>
            <a:ext cx="7670363" cy="7363548"/>
          </a:xfrm>
          <a:custGeom>
            <a:avLst/>
            <a:gdLst/>
            <a:ahLst/>
            <a:cxnLst/>
            <a:rect l="l" t="t" r="r" b="b"/>
            <a:pathLst>
              <a:path w="11505544" h="11045322">
                <a:moveTo>
                  <a:pt x="0" y="0"/>
                </a:moveTo>
                <a:lnTo>
                  <a:pt x="11505544" y="0"/>
                </a:lnTo>
                <a:lnTo>
                  <a:pt x="11505544" y="11045322"/>
                </a:lnTo>
                <a:lnTo>
                  <a:pt x="0" y="110453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9" name="TextBox 9"/>
          <p:cNvSpPr txBox="1"/>
          <p:nvPr/>
        </p:nvSpPr>
        <p:spPr>
          <a:xfrm>
            <a:off x="5351789" y="5574877"/>
            <a:ext cx="4146552" cy="293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26"/>
              </a:lnSpc>
            </a:pPr>
            <a:endParaRPr lang="en-US" sz="1866" b="1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10" name="Freeform 10"/>
          <p:cNvSpPr/>
          <p:nvPr/>
        </p:nvSpPr>
        <p:spPr>
          <a:xfrm rot="10586968">
            <a:off x="7879759" y="-897093"/>
            <a:ext cx="8314577" cy="7981994"/>
          </a:xfrm>
          <a:custGeom>
            <a:avLst/>
            <a:gdLst/>
            <a:ahLst/>
            <a:cxnLst/>
            <a:rect l="l" t="t" r="r" b="b"/>
            <a:pathLst>
              <a:path w="12471866" h="11972991">
                <a:moveTo>
                  <a:pt x="0" y="0"/>
                </a:moveTo>
                <a:lnTo>
                  <a:pt x="12471866" y="0"/>
                </a:lnTo>
                <a:lnTo>
                  <a:pt x="12471866" y="11972992"/>
                </a:lnTo>
                <a:lnTo>
                  <a:pt x="0" y="119729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C1C41659-2474-12B7-9827-56222846BC28}"/>
              </a:ext>
            </a:extLst>
          </p:cNvPr>
          <p:cNvGrpSpPr/>
          <p:nvPr/>
        </p:nvGrpSpPr>
        <p:grpSpPr>
          <a:xfrm>
            <a:off x="3238294" y="2735116"/>
            <a:ext cx="5715413" cy="1390273"/>
            <a:chOff x="0" y="-9525"/>
            <a:chExt cx="11430825" cy="2780546"/>
          </a:xfrm>
        </p:grpSpPr>
        <p:sp>
          <p:nvSpPr>
            <p:cNvPr id="14" name="TextBox 5">
              <a:extLst>
                <a:ext uri="{FF2B5EF4-FFF2-40B4-BE49-F238E27FC236}">
                  <a16:creationId xmlns:a16="http://schemas.microsoft.com/office/drawing/2014/main" id="{790CF0FD-1456-9AA0-08F3-F50CAE675B75}"/>
                </a:ext>
              </a:extLst>
            </p:cNvPr>
            <p:cNvSpPr txBox="1"/>
            <p:nvPr/>
          </p:nvSpPr>
          <p:spPr>
            <a:xfrm>
              <a:off x="0" y="-9525"/>
              <a:ext cx="11430825" cy="1846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60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Thank you!</a:t>
              </a:r>
            </a:p>
          </p:txBody>
        </p:sp>
        <p:sp>
          <p:nvSpPr>
            <p:cNvPr id="15" name="TextBox 6">
              <a:extLst>
                <a:ext uri="{FF2B5EF4-FFF2-40B4-BE49-F238E27FC236}">
                  <a16:creationId xmlns:a16="http://schemas.microsoft.com/office/drawing/2014/main" id="{ABCC09CD-E8BC-22F9-9F2B-3F8249BE3B23}"/>
                </a:ext>
              </a:extLst>
            </p:cNvPr>
            <p:cNvSpPr txBox="1"/>
            <p:nvPr/>
          </p:nvSpPr>
          <p:spPr>
            <a:xfrm>
              <a:off x="0" y="2165727"/>
              <a:ext cx="11430825" cy="6052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26"/>
                </a:lnSpc>
              </a:pPr>
              <a:r>
                <a:rPr lang="en-US" sz="1866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Do you have any questions?</a:t>
              </a:r>
            </a:p>
          </p:txBody>
        </p:sp>
      </p:grpSp>
      <p:pic>
        <p:nvPicPr>
          <p:cNvPr id="4" name="Picture 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B630268B-E5FB-B9A4-E831-BEB21A8FE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3" y="87632"/>
            <a:ext cx="2396571" cy="239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679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61" r="-838"/>
            </a:stretch>
          </a:blipFill>
        </p:spPr>
        <p:txBody>
          <a:bodyPr/>
          <a:lstStyle/>
          <a:p>
            <a:endParaRPr lang="el-GR" sz="1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6258933"/>
                  </p:ext>
                </p:extLst>
              </p:nvPr>
            </p:nvGraphicFramePr>
            <p:xfrm>
              <a:off x="1147781" y="1750123"/>
              <a:ext cx="6238755" cy="3357753"/>
            </p:xfrm>
            <a:graphic>
              <a:graphicData uri="http://schemas.openxmlformats.org/drawingml/2006/table">
                <a:tbl>
                  <a:tblPr>
                    <a:tableStyleId>{2D5ABB26-0587-4C30-8999-92F81FD0307C}</a:tableStyleId>
                  </a:tblPr>
                  <a:tblGrid>
                    <a:gridCol w="623875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25106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ts val="4200"/>
                            </a:lnSpc>
                            <a:defRPr/>
                          </a:pPr>
                          <a:endParaRPr lang="en-US" sz="700" dirty="0"/>
                        </a:p>
                      </a:txBody>
                      <a:tcPr marL="127000" marR="127000" marT="127000" marB="127000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621610">
                    <a:tc>
                      <a:txBody>
                        <a:bodyPr/>
                        <a:lstStyle/>
                        <a:p>
                          <a:pPr marL="302259" marR="0" lvl="1" indent="0" algn="ctr" defTabSz="914400" rtl="0" eaLnBrk="1" fontAlgn="auto" latinLnBrk="0" hangingPunct="1">
                            <a:lnSpc>
                              <a:spcPts val="3919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900" dirty="0">
                              <a:solidFill>
                                <a:srgbClr val="000000"/>
                              </a:solidFill>
                              <a:sym typeface="Nunito"/>
                            </a:rPr>
                            <a:t>?T   !T </a:t>
                          </a:r>
                        </a:p>
                        <a:p>
                          <a:pPr marL="302259" marR="0" lvl="1" indent="0" algn="ctr" defTabSz="914400" rtl="0" eaLnBrk="1" fontAlgn="auto" latinLnBrk="0" hangingPunct="1">
                            <a:lnSpc>
                              <a:spcPts val="3919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900" dirty="0">
                              <a:solidFill>
                                <a:srgbClr val="000000"/>
                              </a:solidFill>
                              <a:sym typeface="Nunito"/>
                            </a:rPr>
                            <a:t>⊕{l: T}   &amp;{l: T} </a:t>
                          </a:r>
                        </a:p>
                        <a:p>
                          <a:pPr marL="302259" marR="0" lvl="1" indent="0" algn="ctr" defTabSz="914400" rtl="0" eaLnBrk="1" fontAlgn="auto" latinLnBrk="0" hangingPunct="1">
                            <a:lnSpc>
                              <a:spcPts val="3919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900" dirty="0">
                              <a:solidFill>
                                <a:srgbClr val="000000"/>
                              </a:solidFill>
                              <a:sym typeface="Nunito"/>
                            </a:rPr>
                            <a:t>End</a:t>
                          </a:r>
                        </a:p>
                        <a:p>
                          <a:pPr marL="302259" marR="0" lvl="1" indent="0" algn="ctr" defTabSz="914400" rtl="0" eaLnBrk="1" fontAlgn="auto" latinLnBrk="0" hangingPunct="1">
                            <a:lnSpc>
                              <a:spcPts val="3919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900" dirty="0">
                              <a:solidFill>
                                <a:srgbClr val="000000"/>
                              </a:solidFill>
                              <a:sym typeface="Nunito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90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sym typeface="Nunito"/>
                                    </a:rPr>
                                  </m:ctrlPr>
                                </m:sSubPr>
                                <m:e>
                                  <m:r>
                                    <a:rPr lang="pt-PT" sz="19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sym typeface="Nunito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pt-PT" sz="19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sym typeface="Nunito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pt-PT" sz="1900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sym typeface="Nunito"/>
                                </a:rPr>
                                <m:t>;</m:t>
                              </m:r>
                              <m:sSub>
                                <m:sSubPr>
                                  <m:ctrlPr>
                                    <a:rPr lang="pt-PT" sz="19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sym typeface="Nunito"/>
                                    </a:rPr>
                                  </m:ctrlPr>
                                </m:sSubPr>
                                <m:e>
                                  <m:r>
                                    <a:rPr lang="pt-PT" sz="19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sym typeface="Nunito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pt-PT" sz="1900" b="0" i="1" smtClean="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sym typeface="Nunito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endParaRPr lang="en-US" sz="1900" dirty="0">
                            <a:solidFill>
                              <a:srgbClr val="000000"/>
                            </a:solidFill>
                            <a:sym typeface="Nunito"/>
                          </a:endParaRPr>
                        </a:p>
                        <a:p>
                          <a:pPr marL="302259" marR="0" lvl="1" indent="0" algn="ctr" defTabSz="914400" rtl="0" eaLnBrk="1" fontAlgn="auto" latinLnBrk="0" hangingPunct="1">
                            <a:lnSpc>
                              <a:spcPts val="3919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900" dirty="0">
                              <a:solidFill>
                                <a:srgbClr val="000000"/>
                              </a:solidFill>
                              <a:sym typeface="Nunito"/>
                            </a:rPr>
                            <a:t>Skip</a:t>
                          </a:r>
                          <a:endParaRPr lang="en-US" sz="1900" dirty="0">
                            <a:solidFill>
                              <a:srgbClr val="000000"/>
                            </a:solidFill>
                            <a:latin typeface="Nunito"/>
                            <a:sym typeface="Nunito"/>
                          </a:endParaRPr>
                        </a:p>
                      </a:txBody>
                      <a:tcPr marL="127000" marR="127000" marT="127000" marB="127000"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6258933"/>
                  </p:ext>
                </p:extLst>
              </p:nvPr>
            </p:nvGraphicFramePr>
            <p:xfrm>
              <a:off x="1147781" y="1750123"/>
              <a:ext cx="6238755" cy="3357753"/>
            </p:xfrm>
            <a:graphic>
              <a:graphicData uri="http://schemas.openxmlformats.org/drawingml/2006/table">
                <a:tbl>
                  <a:tblPr>
                    <a:tableStyleId>{2D5ABB26-0587-4C30-8999-92F81FD0307C}</a:tableStyleId>
                  </a:tblPr>
                  <a:tblGrid>
                    <a:gridCol w="623875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78688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ts val="4200"/>
                            </a:lnSpc>
                            <a:defRPr/>
                          </a:pPr>
                          <a:endParaRPr lang="en-US" sz="700" dirty="0"/>
                        </a:p>
                      </a:txBody>
                      <a:tcPr marL="127000" marR="127000" marT="127000" marB="127000"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67906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27000" marR="127000" marT="127000" marB="127000" anchor="ctr">
                        <a:blipFill>
                          <a:blip r:embed="rId3"/>
                          <a:stretch>
                            <a:fillRect t="-25472" b="-47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TextBox 4"/>
          <p:cNvSpPr txBox="1"/>
          <p:nvPr/>
        </p:nvSpPr>
        <p:spPr>
          <a:xfrm>
            <a:off x="685800" y="679450"/>
            <a:ext cx="9410700" cy="875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5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Context-free Session Types</a:t>
            </a:r>
          </a:p>
        </p:txBody>
      </p:sp>
      <p:graphicFrame>
        <p:nvGraphicFramePr>
          <p:cNvPr id="5" name="Table 3">
            <a:extLst>
              <a:ext uri="{FF2B5EF4-FFF2-40B4-BE49-F238E27FC236}">
                <a16:creationId xmlns:a16="http://schemas.microsoft.com/office/drawing/2014/main" id="{D018B81C-E169-45B0-DF8E-65C62EB5FF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1719044"/>
              </p:ext>
            </p:extLst>
          </p:nvPr>
        </p:nvGraphicFramePr>
        <p:xfrm>
          <a:off x="4267158" y="1750122"/>
          <a:ext cx="6238755" cy="335775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2387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5106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endParaRPr lang="en-US" sz="700" dirty="0"/>
                    </a:p>
                  </a:txBody>
                  <a:tcPr marL="127000" marR="127000" marT="127000" marB="1270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1610">
                <a:tc>
                  <a:txBody>
                    <a:bodyPr/>
                    <a:lstStyle/>
                    <a:p>
                      <a:pPr marL="302259" marR="0" lvl="1" indent="0" algn="ctr" defTabSz="914400" rtl="0" eaLnBrk="1" fontAlgn="auto" latinLnBrk="0" hangingPunct="1">
                        <a:lnSpc>
                          <a:spcPts val="391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rgbClr val="000000"/>
                          </a:solidFill>
                          <a:sym typeface="Nunito"/>
                        </a:rPr>
                        <a:t>send/receive </a:t>
                      </a:r>
                    </a:p>
                    <a:p>
                      <a:pPr marL="302259" marR="0" lvl="1" indent="0" algn="ctr" defTabSz="914400" rtl="0" eaLnBrk="1" fontAlgn="auto" latinLnBrk="0" hangingPunct="1">
                        <a:lnSpc>
                          <a:spcPts val="391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rgbClr val="000000"/>
                          </a:solidFill>
                          <a:sym typeface="Nunito"/>
                        </a:rPr>
                        <a:t>internal/external choice</a:t>
                      </a:r>
                    </a:p>
                    <a:p>
                      <a:pPr marL="302259" marR="0" lvl="1" indent="0" algn="ctr" defTabSz="914400" rtl="0" eaLnBrk="1" fontAlgn="auto" latinLnBrk="0" hangingPunct="1">
                        <a:lnSpc>
                          <a:spcPts val="391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rgbClr val="000000"/>
                          </a:solidFill>
                          <a:sym typeface="Nunito"/>
                        </a:rPr>
                        <a:t>close channel</a:t>
                      </a:r>
                    </a:p>
                    <a:p>
                      <a:pPr marL="302259" marR="0" lvl="1" indent="0" algn="ctr" defTabSz="914400" rtl="0" eaLnBrk="1" fontAlgn="auto" latinLnBrk="0" hangingPunct="1">
                        <a:lnSpc>
                          <a:spcPts val="391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rgbClr val="000000"/>
                          </a:solidFill>
                          <a:sym typeface="Nunito"/>
                        </a:rPr>
                        <a:t>sequential composition</a:t>
                      </a:r>
                    </a:p>
                    <a:p>
                      <a:pPr marL="302259" marR="0" lvl="1" indent="0" algn="ctr" defTabSz="914400" rtl="0" eaLnBrk="1" fontAlgn="auto" latinLnBrk="0" hangingPunct="1">
                        <a:lnSpc>
                          <a:spcPts val="391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rgbClr val="000000"/>
                          </a:solidFill>
                          <a:latin typeface="Nunito"/>
                          <a:sym typeface="Nunito"/>
                        </a:rPr>
                        <a:t>skip</a:t>
                      </a:r>
                    </a:p>
                  </a:txBody>
                  <a:tcPr marL="127000" marR="127000" marT="127000" marB="127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4363155" y="-1834149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10344873" cy="841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0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Beyond Context-free Session Types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C1269-62CE-307C-02B4-CA1030527946}"/>
              </a:ext>
            </a:extLst>
          </p:cNvPr>
          <p:cNvSpPr txBox="1"/>
          <p:nvPr/>
        </p:nvSpPr>
        <p:spPr>
          <a:xfrm>
            <a:off x="3237937" y="2855764"/>
            <a:ext cx="57161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μα:</a:t>
            </a:r>
            <a:r>
              <a:rPr lang="en-US" sz="2000" dirty="0">
                <a:effectLst/>
                <a:latin typeface="American Typewriter" panose="02090604020004020304" pitchFamily="18" charset="77"/>
                <a:cs typeface="Calibri" panose="020F0502020204030204" pitchFamily="34" charset="0"/>
              </a:rPr>
              <a:t>s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.&amp;{Leaf: Skip, Node: 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pt-PT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; </a:t>
            </a:r>
            <a:r>
              <a:rPr lang="el-GR" sz="2400" dirty="0">
                <a:effectLst/>
                <a:highlight>
                  <a:srgbClr val="EDC3C2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r>
              <a:rPr lang="en-US" sz="2400" dirty="0">
                <a:effectLst/>
                <a:highlight>
                  <a:srgbClr val="EDC3C2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; 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α}</a:t>
            </a:r>
            <a:r>
              <a:rPr lang="pt-PT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  <a:r>
              <a:rPr lang="pt-PT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Wait 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61727B-EFF7-ED6B-9ACB-B2C8C1A64775}"/>
              </a:ext>
            </a:extLst>
          </p:cNvPr>
          <p:cNvSpPr txBox="1"/>
          <p:nvPr/>
        </p:nvSpPr>
        <p:spPr>
          <a:xfrm>
            <a:off x="2950028" y="4652295"/>
            <a:ext cx="62919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l-GR" sz="2400" dirty="0" err="1">
                <a:effectLst/>
                <a:highlight>
                  <a:srgbClr val="EDC3C2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λβ</a:t>
            </a:r>
            <a:r>
              <a:rPr lang="el-GR" sz="2400" dirty="0">
                <a:effectLst/>
                <a:highlight>
                  <a:srgbClr val="EDC3C2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sz="2000" dirty="0">
                <a:highlight>
                  <a:srgbClr val="EDC3C2"/>
                </a:highlight>
                <a:latin typeface="American Typewriter" panose="02090604020004020304" pitchFamily="18" charset="77"/>
                <a:cs typeface="Calibri" panose="020F0502020204030204" pitchFamily="34" charset="0"/>
              </a:rPr>
              <a:t>T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μα: </a:t>
            </a:r>
            <a:r>
              <a:rPr lang="en-US" sz="2000" dirty="0">
                <a:effectLst/>
                <a:latin typeface="American Typewriter" panose="02090604020004020304" pitchFamily="18" charset="77"/>
                <a:cs typeface="Calibri" panose="020F0502020204030204" pitchFamily="34" charset="0"/>
              </a:rPr>
              <a:t>s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.&amp;{Leaf: Skip, Node: 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r>
              <a:rPr lang="pt-PT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; </a:t>
            </a:r>
            <a:r>
              <a:rPr lang="el-GR" sz="2400" dirty="0">
                <a:effectLst/>
                <a:highlight>
                  <a:srgbClr val="EDC3C2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?β</a:t>
            </a:r>
            <a:r>
              <a:rPr lang="pt-PT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;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α}</a:t>
            </a:r>
            <a:r>
              <a:rPr lang="pt-PT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  <a:r>
              <a:rPr lang="pt-PT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Wait 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022E0A0-78B0-D17F-65F9-F6EF571F2385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6095999" y="3317429"/>
            <a:ext cx="0" cy="1334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799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4259" y="1499901"/>
            <a:ext cx="1866404" cy="3858199"/>
          </a:xfrm>
          <a:custGeom>
            <a:avLst/>
            <a:gdLst/>
            <a:ahLst/>
            <a:cxnLst/>
            <a:rect l="l" t="t" r="r" b="b"/>
            <a:pathLst>
              <a:path w="2799606" h="5787299">
                <a:moveTo>
                  <a:pt x="0" y="0"/>
                </a:moveTo>
                <a:lnTo>
                  <a:pt x="2799606" y="0"/>
                </a:lnTo>
                <a:lnTo>
                  <a:pt x="2799606" y="5787300"/>
                </a:lnTo>
                <a:lnTo>
                  <a:pt x="0" y="5787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3717561" y="1568032"/>
            <a:ext cx="7501091" cy="1350332"/>
            <a:chOff x="188" y="-9525"/>
            <a:chExt cx="14351559" cy="2767506"/>
          </a:xfrm>
        </p:grpSpPr>
        <p:sp>
          <p:nvSpPr>
            <p:cNvPr id="4" name="TextBox 4"/>
            <p:cNvSpPr txBox="1"/>
            <p:nvPr/>
          </p:nvSpPr>
          <p:spPr>
            <a:xfrm>
              <a:off x="188" y="1506917"/>
              <a:ext cx="14351559" cy="1251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Kinds categorize types. A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base kind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is represented with kind *, while a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higher-order kind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is k =&gt; k’.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Kind</a:t>
              </a:r>
            </a:p>
          </p:txBody>
        </p:sp>
      </p:grpSp>
      <p:grpSp>
        <p:nvGrpSpPr>
          <p:cNvPr id="7" name="Group 3">
            <a:extLst>
              <a:ext uri="{FF2B5EF4-FFF2-40B4-BE49-F238E27FC236}">
                <a16:creationId xmlns:a16="http://schemas.microsoft.com/office/drawing/2014/main" id="{2E31C2BF-4EEC-3A50-AF26-C2A3D0C2DEFF}"/>
              </a:ext>
            </a:extLst>
          </p:cNvPr>
          <p:cNvGrpSpPr/>
          <p:nvPr/>
        </p:nvGrpSpPr>
        <p:grpSpPr>
          <a:xfrm>
            <a:off x="3717561" y="2911377"/>
            <a:ext cx="7501091" cy="1042555"/>
            <a:chOff x="188" y="-9525"/>
            <a:chExt cx="14351559" cy="2136717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5D58452C-7C8B-A796-A51A-EB0C4E6A0824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620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proper type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has a base kind.</a:t>
              </a:r>
            </a:p>
          </p:txBody>
        </p:sp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811B5E1E-57D1-BE0A-64A5-59F0D52C5C4C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Proper Type</a:t>
              </a:r>
            </a:p>
          </p:txBody>
        </p:sp>
      </p:grpSp>
      <p:grpSp>
        <p:nvGrpSpPr>
          <p:cNvPr id="13" name="Group 3">
            <a:extLst>
              <a:ext uri="{FF2B5EF4-FFF2-40B4-BE49-F238E27FC236}">
                <a16:creationId xmlns:a16="http://schemas.microsoft.com/office/drawing/2014/main" id="{38D27391-5B01-5B74-1B87-FCB029B8AAF5}"/>
              </a:ext>
            </a:extLst>
          </p:cNvPr>
          <p:cNvGrpSpPr/>
          <p:nvPr/>
        </p:nvGrpSpPr>
        <p:grpSpPr>
          <a:xfrm>
            <a:off x="3717560" y="3989762"/>
            <a:ext cx="7501091" cy="1042555"/>
            <a:chOff x="188" y="-9525"/>
            <a:chExt cx="14351559" cy="2136717"/>
          </a:xfrm>
        </p:grpSpPr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F8613BDB-B807-01E4-B59F-DC28E1A4B6B8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620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type operator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acts upon types to create complex types.</a:t>
              </a:r>
            </a:p>
          </p:txBody>
        </p:sp>
        <p:sp>
          <p:nvSpPr>
            <p:cNvPr id="15" name="TextBox 5">
              <a:extLst>
                <a:ext uri="{FF2B5EF4-FFF2-40B4-BE49-F238E27FC236}">
                  <a16:creationId xmlns:a16="http://schemas.microsoft.com/office/drawing/2014/main" id="{39C8F80B-809D-055A-B3BF-B72AD30F2FEF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Type Operator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4"/>
              <p:cNvSpPr txBox="1"/>
              <p:nvPr/>
            </p:nvSpPr>
            <p:spPr>
              <a:xfrm>
                <a:off x="685800" y="679450"/>
                <a:ext cx="4819598" cy="923330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7200"/>
                  </a:lnSpc>
                </a:pPr>
                <a:r>
                  <a:rPr lang="en-US" sz="6000" dirty="0">
                    <a:solidFill>
                      <a:srgbClr val="000000"/>
                    </a:solidFill>
                    <a:latin typeface="Kollektif"/>
                    <a:ea typeface="Kollektif"/>
                    <a:cs typeface="Kollektif"/>
                    <a:sym typeface="Kollektif"/>
                  </a:rPr>
                  <a:t>System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pt-PT" sz="6000" i="1" smtClean="0">
                            <a:solidFill>
                              <a:srgbClr val="434343"/>
                            </a:solidFill>
                            <a:latin typeface="Cambria Math" panose="02040503050406030204" pitchFamily="18" charset="0"/>
                            <a:sym typeface="Michroma"/>
                          </a:rPr>
                        </m:ctrlPr>
                      </m:sSubSupPr>
                      <m:e>
                        <m:r>
                          <a:rPr lang="pt-PT" sz="6000" b="0" i="1" smtClean="0">
                            <a:solidFill>
                              <a:srgbClr val="434343"/>
                            </a:solidFill>
                            <a:latin typeface="Cambria Math" panose="02040503050406030204" pitchFamily="18" charset="0"/>
                            <a:sym typeface="Michroma"/>
                          </a:rPr>
                          <m:t>𝐹</m:t>
                        </m:r>
                      </m:e>
                      <m:sub>
                        <m:r>
                          <a:rPr lang="pt-PT" sz="6000" i="1" smtClean="0">
                            <a:solidFill>
                              <a:srgbClr val="43434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Michroma"/>
                          </a:rPr>
                          <m:t>𝜔</m:t>
                        </m:r>
                      </m:sub>
                      <m:sup>
                        <m:r>
                          <a:rPr lang="pt-PT" sz="6000" i="1" smtClean="0">
                            <a:solidFill>
                              <a:srgbClr val="43434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Michroma"/>
                          </a:rPr>
                          <m:t>𝜇</m:t>
                        </m:r>
                        <m:r>
                          <a:rPr lang="pt-PT" sz="6000" b="0" i="1" smtClean="0">
                            <a:solidFill>
                              <a:srgbClr val="43434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Michroma"/>
                          </a:rPr>
                          <m:t>∗;</m:t>
                        </m:r>
                      </m:sup>
                    </m:sSubSup>
                  </m:oMath>
                </a14:m>
                <a:endParaRPr lang="en-US" sz="60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endParaRPr>
              </a:p>
            </p:txBody>
          </p:sp>
        </mc:Choice>
        <mc:Fallback xmlns="">
          <p:sp>
            <p:nvSpPr>
              <p:cNvPr id="4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0" y="679450"/>
                <a:ext cx="4819598" cy="923330"/>
              </a:xfrm>
              <a:prstGeom prst="rect">
                <a:avLst/>
              </a:prstGeom>
              <a:blipFill>
                <a:blip r:embed="rId3"/>
                <a:stretch>
                  <a:fillRect l="-9737" t="-24324" b="-472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81D3764A-590F-EC02-FB44-0AFFBD27B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250" y="1825625"/>
            <a:ext cx="8005500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4363155" y="-1834149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4677489" cy="875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5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Duality</a:t>
            </a:r>
          </a:p>
        </p:txBody>
      </p:sp>
      <p:pic>
        <p:nvPicPr>
          <p:cNvPr id="2" name="Content Placeholder 5" descr="A black and white drawing of two fish&#10;&#10;Description automatically generated">
            <a:extLst>
              <a:ext uri="{FF2B5EF4-FFF2-40B4-BE49-F238E27FC236}">
                <a16:creationId xmlns:a16="http://schemas.microsoft.com/office/drawing/2014/main" id="{64355191-6881-E040-2FD8-BA9AD47148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206" t="12472" r="12230" b="5806"/>
          <a:stretch/>
        </p:blipFill>
        <p:spPr>
          <a:xfrm>
            <a:off x="4368799" y="2019300"/>
            <a:ext cx="3657601" cy="3556000"/>
          </a:xfrm>
          <a:prstGeom prst="rect">
            <a:avLst/>
          </a:prstGeom>
          <a:effectLst>
            <a:softEdge rad="94417"/>
          </a:effectLst>
        </p:spPr>
      </p:pic>
    </p:spTree>
    <p:extLst>
      <p:ext uri="{BB962C8B-B14F-4D97-AF65-F5344CB8AC3E}">
        <p14:creationId xmlns:p14="http://schemas.microsoft.com/office/powerpoint/2010/main" val="406519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4363155" y="-1834149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10582-1FF5-0249-43EA-8C91357EF96D}"/>
              </a:ext>
            </a:extLst>
          </p:cNvPr>
          <p:cNvSpPr txBox="1"/>
          <p:nvPr/>
        </p:nvSpPr>
        <p:spPr>
          <a:xfrm>
            <a:off x="5098339" y="3136612"/>
            <a:ext cx="34417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Dual  </a:t>
            </a:r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?</a:t>
            </a:r>
          </a:p>
        </p:txBody>
      </p:sp>
      <p:sp>
        <p:nvSpPr>
          <p:cNvPr id="8" name="Freeform 4">
            <a:extLst>
              <a:ext uri="{FF2B5EF4-FFF2-40B4-BE49-F238E27FC236}">
                <a16:creationId xmlns:a16="http://schemas.microsoft.com/office/drawing/2014/main" id="{5397D146-0437-2213-792B-987098C3C442}"/>
              </a:ext>
            </a:extLst>
          </p:cNvPr>
          <p:cNvSpPr/>
          <p:nvPr/>
        </p:nvSpPr>
        <p:spPr>
          <a:xfrm>
            <a:off x="2424425" y="4574993"/>
            <a:ext cx="1643604" cy="584775"/>
          </a:xfrm>
          <a:custGeom>
            <a:avLst/>
            <a:gdLst/>
            <a:ahLst/>
            <a:cxnLst/>
            <a:rect l="l" t="t" r="r" b="b"/>
            <a:pathLst>
              <a:path w="884906" h="318170">
                <a:moveTo>
                  <a:pt x="0" y="0"/>
                </a:moveTo>
                <a:lnTo>
                  <a:pt x="884906" y="0"/>
                </a:lnTo>
                <a:lnTo>
                  <a:pt x="884906" y="318170"/>
                </a:lnTo>
                <a:lnTo>
                  <a:pt x="0" y="318170"/>
                </a:lnTo>
                <a:close/>
              </a:path>
            </a:pathLst>
          </a:custGeom>
          <a:solidFill>
            <a:srgbClr val="EDC2C2"/>
          </a:solidFill>
        </p:spPr>
        <p:txBody>
          <a:bodyPr/>
          <a:lstStyle/>
          <a:p>
            <a:pPr algn="ctr"/>
            <a:r>
              <a:rPr lang="en-US" sz="2400" dirty="0"/>
              <a:t>!Int</a:t>
            </a:r>
            <a:r>
              <a:rPr lang="el-GR" sz="2400" dirty="0"/>
              <a:t> </a:t>
            </a:r>
          </a:p>
          <a:p>
            <a:endParaRPr lang="en-US" sz="2800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38FC43CE-43A2-145D-29CA-F4F5E5E7DBA1}"/>
              </a:ext>
            </a:extLst>
          </p:cNvPr>
          <p:cNvSpPr/>
          <p:nvPr/>
        </p:nvSpPr>
        <p:spPr>
          <a:xfrm>
            <a:off x="7546869" y="4574992"/>
            <a:ext cx="1643604" cy="584775"/>
          </a:xfrm>
          <a:custGeom>
            <a:avLst/>
            <a:gdLst/>
            <a:ahLst/>
            <a:cxnLst/>
            <a:rect l="l" t="t" r="r" b="b"/>
            <a:pathLst>
              <a:path w="884906" h="318170">
                <a:moveTo>
                  <a:pt x="0" y="0"/>
                </a:moveTo>
                <a:lnTo>
                  <a:pt x="884906" y="0"/>
                </a:lnTo>
                <a:lnTo>
                  <a:pt x="884906" y="318170"/>
                </a:lnTo>
                <a:lnTo>
                  <a:pt x="0" y="318170"/>
                </a:lnTo>
                <a:close/>
              </a:path>
            </a:pathLst>
          </a:custGeom>
          <a:solidFill>
            <a:srgbClr val="EDC2C2"/>
          </a:solidFill>
        </p:spPr>
        <p:txBody>
          <a:bodyPr/>
          <a:lstStyle/>
          <a:p>
            <a:pPr algn="ctr"/>
            <a:r>
              <a:rPr lang="en-US" sz="2400" dirty="0"/>
              <a:t>∀s(</a:t>
            </a:r>
            <a:r>
              <a:rPr lang="el-GR" sz="2800" dirty="0"/>
              <a:t>λα</a:t>
            </a:r>
            <a:r>
              <a:rPr lang="el-GR" sz="2400" dirty="0"/>
              <a:t>: </a:t>
            </a:r>
            <a:r>
              <a:rPr lang="en-US" sz="2400" dirty="0"/>
              <a:t>s.</a:t>
            </a:r>
            <a:r>
              <a:rPr lang="el-GR" sz="2400" dirty="0"/>
              <a:t>α</a:t>
            </a:r>
            <a:r>
              <a:rPr lang="pt-PT" sz="2400" dirty="0"/>
              <a:t>)</a:t>
            </a:r>
            <a:r>
              <a:rPr lang="el-GR" sz="2400" dirty="0"/>
              <a:t> 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3608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8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4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685800" y="679450"/>
            <a:ext cx="7474352" cy="875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Weak Head Normal Form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4C54FF1-C077-3481-5783-6A62AD59275D}"/>
              </a:ext>
            </a:extLst>
          </p:cNvPr>
          <p:cNvGrpSpPr/>
          <p:nvPr/>
        </p:nvGrpSpPr>
        <p:grpSpPr>
          <a:xfrm>
            <a:off x="2488862" y="1771371"/>
            <a:ext cx="6893147" cy="2587513"/>
            <a:chOff x="2279035" y="2464268"/>
            <a:chExt cx="6893147" cy="25875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50AD653-00D2-66EA-48EE-6CD959F012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422" b="56342"/>
            <a:stretch/>
          </p:blipFill>
          <p:spPr>
            <a:xfrm>
              <a:off x="2279035" y="2464268"/>
              <a:ext cx="6893147" cy="163825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434D445-F296-D57B-5BC3-6A48FFA984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331" t="80570" r="9599"/>
            <a:stretch/>
          </p:blipFill>
          <p:spPr>
            <a:xfrm>
              <a:off x="2507844" y="4102524"/>
              <a:ext cx="6057421" cy="949257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8D7C63-A4F2-B648-159A-D716F2E7DDBC}"/>
              </a:ext>
            </a:extLst>
          </p:cNvPr>
          <p:cNvGrpSpPr/>
          <p:nvPr/>
        </p:nvGrpSpPr>
        <p:grpSpPr>
          <a:xfrm>
            <a:off x="1448923" y="4759258"/>
            <a:ext cx="9495859" cy="1638256"/>
            <a:chOff x="1448923" y="4759258"/>
            <a:chExt cx="9495859" cy="1638256"/>
          </a:xfrm>
        </p:grpSpPr>
        <p:grpSp>
          <p:nvGrpSpPr>
            <p:cNvPr id="8" name="Group 3">
              <a:extLst>
                <a:ext uri="{FF2B5EF4-FFF2-40B4-BE49-F238E27FC236}">
                  <a16:creationId xmlns:a16="http://schemas.microsoft.com/office/drawing/2014/main" id="{69F65B60-9B00-20C8-8B10-E3515090CFDD}"/>
                </a:ext>
              </a:extLst>
            </p:cNvPr>
            <p:cNvGrpSpPr/>
            <p:nvPr/>
          </p:nvGrpSpPr>
          <p:grpSpPr>
            <a:xfrm>
              <a:off x="1448923" y="4838478"/>
              <a:ext cx="7501091" cy="1232351"/>
              <a:chOff x="188" y="-9525"/>
              <a:chExt cx="14351559" cy="2525704"/>
            </a:xfrm>
          </p:grpSpPr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9" name="TextBox 4">
                    <a:extLst>
                      <a:ext uri="{FF2B5EF4-FFF2-40B4-BE49-F238E27FC236}">
                        <a16:creationId xmlns:a16="http://schemas.microsoft.com/office/drawing/2014/main" id="{FF3FB12D-9176-49B5-8577-8591F9C86AC9}"/>
                      </a:ext>
                    </a:extLst>
                  </p:cNvPr>
                  <p:cNvSpPr txBox="1"/>
                  <p:nvPr/>
                </p:nvSpPr>
                <p:spPr>
                  <a:xfrm>
                    <a:off x="188" y="1506917"/>
                    <a:ext cx="14351559" cy="1009262"/>
                  </a:xfrm>
                  <a:prstGeom prst="rect">
                    <a:avLst/>
                  </a:prstGeom>
                </p:spPr>
                <p:txBody>
                  <a:bodyPr lIns="0" tIns="0" rIns="0" bIns="0" rtlCol="0" anchor="t">
                    <a:spAutoFit/>
                  </a:bodyPr>
                  <a:lstStyle/>
                  <a:p>
                    <a:r>
                      <a:rPr lang="en-US" sz="1600" dirty="0">
                        <a:solidFill>
                          <a:srgbClr val="000000"/>
                        </a:solidFill>
                        <a:latin typeface="Nunito"/>
                        <a:ea typeface="Nunito"/>
                        <a:cs typeface="Nunito"/>
                        <a:sym typeface="Nunito"/>
                      </a:rPr>
                      <a:t>If there are two distinct reductions for a given type, </a:t>
                    </a:r>
                    <a14:m>
                      <m:oMath xmlns:m="http://schemas.openxmlformats.org/officeDocument/2006/math">
                        <m:r>
                          <a:rPr lang="pt-PT" sz="16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Nunito"/>
                            <a:cs typeface="Nunito"/>
                            <a:sym typeface="Nunito"/>
                          </a:rPr>
                          <m:t> </m:t>
                        </m:r>
                        <m:r>
                          <a:rPr lang="pt-PT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Nunito"/>
                            <a:cs typeface="Nunito"/>
                            <a:sym typeface="Nunito"/>
                          </a:rPr>
                          <m:t>𝑇</m:t>
                        </m:r>
                        <m:r>
                          <a:rPr lang="pt-PT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Nunito"/>
                            <a:cs typeface="Nunito"/>
                            <a:sym typeface="Nunito"/>
                          </a:rPr>
                          <m:t> →</m:t>
                        </m:r>
                        <m:r>
                          <a:rPr lang="pt-PT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Nunito"/>
                            <a:sym typeface="Nunito"/>
                          </a:rPr>
                          <m:t>𝑈</m:t>
                        </m:r>
                      </m:oMath>
                    </a14:m>
                    <a:r>
                      <a:rPr lang="pt-PT" sz="1600" dirty="0">
                        <a:solidFill>
                          <a:srgbClr val="000000"/>
                        </a:solidFill>
                        <a:latin typeface="Nunito"/>
                        <a:ea typeface="Cambria Math" panose="02040503050406030204" pitchFamily="18" charset="0"/>
                        <a:cs typeface="Nunito"/>
                        <a:sym typeface="Nunito"/>
                      </a:rPr>
                      <a:t> a</a:t>
                    </a:r>
                    <a:r>
                      <a:rPr lang="pt-PT" sz="1600" b="0" dirty="0">
                        <a:solidFill>
                          <a:srgbClr val="000000"/>
                        </a:solidFill>
                        <a:latin typeface="Nunito"/>
                        <a:ea typeface="Cambria Math" panose="02040503050406030204" pitchFamily="18" charset="0"/>
                        <a:cs typeface="Nunito"/>
                        <a:sym typeface="Nunito"/>
                      </a:rPr>
                      <a:t>nd </a:t>
                    </a:r>
                    <a14:m>
                      <m:oMath xmlns:m="http://schemas.openxmlformats.org/officeDocument/2006/math">
                        <m:r>
                          <a:rPr lang="pt-PT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Nunito"/>
                            <a:sym typeface="Nunito"/>
                          </a:rPr>
                          <m:t>𝑇</m:t>
                        </m:r>
                        <m:r>
                          <a:rPr lang="pt-PT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Nunito"/>
                            <a:sym typeface="Nunito"/>
                          </a:rPr>
                          <m:t> →</m:t>
                        </m:r>
                        <m:r>
                          <a:rPr lang="pt-PT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Nunito"/>
                            <a:sym typeface="Nunito"/>
                          </a:rPr>
                          <m:t>𝑉</m:t>
                        </m:r>
                      </m:oMath>
                    </a14:m>
                    <a:r>
                      <a:rPr lang="pt-PT" sz="1600" b="0" dirty="0">
                        <a:solidFill>
                          <a:srgbClr val="000000"/>
                        </a:solidFill>
                        <a:latin typeface="Nunito"/>
                        <a:ea typeface="Cambria Math" panose="02040503050406030204" pitchFamily="18" charset="0"/>
                        <a:cs typeface="Nunito"/>
                        <a:sym typeface="Nunito"/>
                      </a:rPr>
                      <a:t>,</a:t>
                    </a:r>
                  </a:p>
                  <a:p>
                    <a:r>
                      <a:rPr lang="en-US" sz="1600" dirty="0">
                        <a:solidFill>
                          <a:srgbClr val="000000"/>
                        </a:solidFill>
                        <a:latin typeface="Nunito"/>
                        <a:ea typeface="Nunito"/>
                        <a:cs typeface="Nunito"/>
                        <a:sym typeface="Nunito"/>
                      </a:rPr>
                      <a:t>then both paths will eventually converge into the final reduced type </a:t>
                    </a:r>
                    <a14:m>
                      <m:oMath xmlns:m="http://schemas.openxmlformats.org/officeDocument/2006/math">
                        <m:r>
                          <a:rPr lang="pt-PT" sz="1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Nunito"/>
                            <a:cs typeface="Nunito"/>
                            <a:sym typeface="Nunito"/>
                          </a:rPr>
                          <m:t>𝑊</m:t>
                        </m:r>
                      </m:oMath>
                    </a14:m>
                    <a:r>
                      <a:rPr lang="en-US" sz="1600" dirty="0">
                        <a:solidFill>
                          <a:srgbClr val="000000"/>
                        </a:solidFill>
                        <a:latin typeface="Nunito"/>
                        <a:ea typeface="Nunito"/>
                        <a:cs typeface="Nunito"/>
                        <a:sym typeface="Nunito"/>
                      </a:rPr>
                      <a:t>.</a:t>
                    </a:r>
                  </a:p>
                </p:txBody>
              </p:sp>
            </mc:Choice>
            <mc:Fallback>
              <p:sp>
                <p:nvSpPr>
                  <p:cNvPr id="9" name="TextBox 4">
                    <a:extLst>
                      <a:ext uri="{FF2B5EF4-FFF2-40B4-BE49-F238E27FC236}">
                        <a16:creationId xmlns:a16="http://schemas.microsoft.com/office/drawing/2014/main" id="{FF3FB12D-9176-49B5-8577-8591F9C86AC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88" y="1506917"/>
                    <a:ext cx="14351559" cy="1009262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1692" t="-12500" b="-25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0" name="TextBox 5">
                <a:extLst>
                  <a:ext uri="{FF2B5EF4-FFF2-40B4-BE49-F238E27FC236}">
                    <a16:creationId xmlns:a16="http://schemas.microsoft.com/office/drawing/2014/main" id="{02FB3384-A093-6CA0-6B6E-C809F8B97F5C}"/>
                  </a:ext>
                </a:extLst>
              </p:cNvPr>
              <p:cNvSpPr txBox="1"/>
              <p:nvPr/>
            </p:nvSpPr>
            <p:spPr>
              <a:xfrm>
                <a:off x="188" y="-9525"/>
                <a:ext cx="14351559" cy="144424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6080"/>
                  </a:lnSpc>
                </a:pPr>
                <a:r>
                  <a:rPr lang="en-US" sz="2800" dirty="0">
                    <a:solidFill>
                      <a:srgbClr val="000000"/>
                    </a:solidFill>
                    <a:latin typeface="Kollektif"/>
                    <a:ea typeface="Kollektif"/>
                    <a:cs typeface="Kollektif"/>
                    <a:sym typeface="Kollektif"/>
                  </a:rPr>
                  <a:t>Confluence</a:t>
                </a:r>
                <a:endPara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endParaRPr>
              </a:p>
            </p:txBody>
          </p:sp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7DF799B-5F94-C0DB-64DA-B22645283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50014" y="4759258"/>
              <a:ext cx="1994768" cy="16382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5E25984-CA22-A4F5-636C-91B9516650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7381" y="4015585"/>
            <a:ext cx="2537238" cy="743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51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1929</TotalTime>
  <Words>745</Words>
  <Application>Microsoft Macintosh PowerPoint</Application>
  <PresentationFormat>Widescreen</PresentationFormat>
  <Paragraphs>119</Paragraphs>
  <Slides>25</Slides>
  <Notes>12</Notes>
  <HiddenSlides>1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9" baseType="lpstr">
      <vt:lpstr>American Typewriter</vt:lpstr>
      <vt:lpstr>Aptos</vt:lpstr>
      <vt:lpstr>Aptos Display</vt:lpstr>
      <vt:lpstr>Arial</vt:lpstr>
      <vt:lpstr>Calibri</vt:lpstr>
      <vt:lpstr>Cambria Math</vt:lpstr>
      <vt:lpstr>CMMI7</vt:lpstr>
      <vt:lpstr>CMR7</vt:lpstr>
      <vt:lpstr>CMSY10</vt:lpstr>
      <vt:lpstr>Fira Sans</vt:lpstr>
      <vt:lpstr>Kollektif</vt:lpstr>
      <vt:lpstr>Nunito</vt:lpstr>
      <vt:lpstr>Nunito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Integrating Type Operators in FreeST Programming Language</dc:title>
  <dc:creator>woozi</dc:creator>
  <cp:lastModifiedBy>woozi</cp:lastModifiedBy>
  <cp:revision>21</cp:revision>
  <dcterms:created xsi:type="dcterms:W3CDTF">2024-09-02T15:24:18Z</dcterms:created>
  <dcterms:modified xsi:type="dcterms:W3CDTF">2024-09-04T17:13:40Z</dcterms:modified>
</cp:coreProperties>
</file>

<file path=docProps/thumbnail.jpeg>
</file>